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</p:sldMasterIdLst>
  <p:notesMasterIdLst>
    <p:notesMasterId r:id="rId38"/>
  </p:notesMasterIdLst>
  <p:handoutMasterIdLst>
    <p:handoutMasterId r:id="rId39"/>
  </p:handoutMasterIdLst>
  <p:sldIdLst>
    <p:sldId id="328" r:id="rId2"/>
    <p:sldId id="357" r:id="rId3"/>
    <p:sldId id="331" r:id="rId4"/>
    <p:sldId id="329" r:id="rId5"/>
    <p:sldId id="333" r:id="rId6"/>
    <p:sldId id="334" r:id="rId7"/>
    <p:sldId id="364" r:id="rId8"/>
    <p:sldId id="332" r:id="rId9"/>
    <p:sldId id="358" r:id="rId10"/>
    <p:sldId id="359" r:id="rId11"/>
    <p:sldId id="360" r:id="rId12"/>
    <p:sldId id="365" r:id="rId13"/>
    <p:sldId id="335" r:id="rId14"/>
    <p:sldId id="336" r:id="rId15"/>
    <p:sldId id="337" r:id="rId16"/>
    <p:sldId id="338" r:id="rId17"/>
    <p:sldId id="340" r:id="rId18"/>
    <p:sldId id="362" r:id="rId19"/>
    <p:sldId id="361" r:id="rId20"/>
    <p:sldId id="369" r:id="rId21"/>
    <p:sldId id="368" r:id="rId22"/>
    <p:sldId id="371" r:id="rId23"/>
    <p:sldId id="373" r:id="rId24"/>
    <p:sldId id="374" r:id="rId25"/>
    <p:sldId id="372" r:id="rId26"/>
    <p:sldId id="375" r:id="rId27"/>
    <p:sldId id="376" r:id="rId28"/>
    <p:sldId id="370" r:id="rId29"/>
    <p:sldId id="377" r:id="rId30"/>
    <p:sldId id="363" r:id="rId31"/>
    <p:sldId id="367" r:id="rId32"/>
    <p:sldId id="344" r:id="rId33"/>
    <p:sldId id="345" r:id="rId34"/>
    <p:sldId id="346" r:id="rId35"/>
    <p:sldId id="366" r:id="rId36"/>
    <p:sldId id="352" r:id="rId37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CBA818-AD74-44CF-96C7-AE916DF5D93E}">
          <p14:sldIdLst>
            <p14:sldId id="328"/>
            <p14:sldId id="357"/>
            <p14:sldId id="331"/>
            <p14:sldId id="329"/>
            <p14:sldId id="333"/>
            <p14:sldId id="334"/>
            <p14:sldId id="364"/>
            <p14:sldId id="332"/>
            <p14:sldId id="358"/>
            <p14:sldId id="359"/>
            <p14:sldId id="360"/>
            <p14:sldId id="365"/>
            <p14:sldId id="335"/>
            <p14:sldId id="336"/>
            <p14:sldId id="337"/>
            <p14:sldId id="338"/>
            <p14:sldId id="340"/>
            <p14:sldId id="362"/>
          </p14:sldIdLst>
        </p14:section>
        <p14:section name="CQRS" id="{41AF882D-CACE-43B8-AE01-0355CACC7828}">
          <p14:sldIdLst>
            <p14:sldId id="361"/>
            <p14:sldId id="369"/>
            <p14:sldId id="368"/>
            <p14:sldId id="371"/>
            <p14:sldId id="373"/>
            <p14:sldId id="374"/>
            <p14:sldId id="372"/>
            <p14:sldId id="375"/>
            <p14:sldId id="376"/>
            <p14:sldId id="370"/>
            <p14:sldId id="377"/>
            <p14:sldId id="363"/>
            <p14:sldId id="367"/>
            <p14:sldId id="344"/>
            <p14:sldId id="345"/>
            <p14:sldId id="346"/>
            <p14:sldId id="36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024"/>
    <a:srgbClr val="FFFFCC"/>
    <a:srgbClr val="A4D289"/>
    <a:srgbClr val="EAEAEA"/>
    <a:srgbClr val="FF9119"/>
    <a:srgbClr val="FF9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010" autoAdjust="0"/>
  </p:normalViewPr>
  <p:slideViewPr>
    <p:cSldViewPr>
      <p:cViewPr>
        <p:scale>
          <a:sx n="100" d="100"/>
          <a:sy n="100" d="100"/>
        </p:scale>
        <p:origin x="-204" y="2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API Manager pointing to a few APIs with Swagger docs</a:t>
            </a:r>
          </a:p>
          <a:p>
            <a:pPr marL="228600" indent="-228600">
              <a:buAutoNum type="arabicPeriod"/>
            </a:pPr>
            <a:r>
              <a:rPr lang="en-US" dirty="0"/>
              <a:t>Service Fabric application</a:t>
            </a:r>
          </a:p>
          <a:p>
            <a:pPr marL="228600" indent="-228600">
              <a:buAutoNum type="arabicPeriod"/>
            </a:pPr>
            <a:r>
              <a:rPr lang="en-US" dirty="0"/>
              <a:t>Traffic Manager</a:t>
            </a:r>
          </a:p>
          <a:p>
            <a:pPr marL="228600" indent="-228600">
              <a:buAutoNum type="arabicPeriod"/>
            </a:pPr>
            <a:r>
              <a:rPr lang="en-US" dirty="0"/>
              <a:t>Service Bus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2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images, ideally have some animation,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6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2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0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2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7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2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0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66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0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2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3999" y="4568349"/>
            <a:ext cx="5095377" cy="1408906"/>
          </a:xfrm>
        </p:spPr>
        <p:txBody>
          <a:bodyPr lIns="182880" tIns="0" rIns="182880" bIns="0"/>
          <a:lstStyle>
            <a:lvl1pPr algn="ctr">
              <a:spcBef>
                <a:spcPts val="600"/>
              </a:spcBef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2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69" y="1831339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3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1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5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20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williamnyk/359811375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7.png"/><Relationship Id="rId3" Type="http://schemas.openxmlformats.org/officeDocument/2006/relationships/image" Target="../media/image87.png"/><Relationship Id="rId7" Type="http://schemas.openxmlformats.org/officeDocument/2006/relationships/image" Target="../media/image5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11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88.svg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0600" y="685800"/>
            <a:ext cx="3260436" cy="3048000"/>
          </a:xfrm>
        </p:spPr>
        <p:txBody>
          <a:bodyPr/>
          <a:lstStyle/>
          <a:p>
            <a:r>
              <a:rPr lang="en-US" sz="3600" dirty="0"/>
              <a:t>Resilient Applications in 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4836" y="4191000"/>
            <a:ext cx="3886200" cy="1752600"/>
          </a:xfrm>
        </p:spPr>
        <p:txBody>
          <a:bodyPr/>
          <a:lstStyle/>
          <a:p>
            <a:r>
              <a:rPr lang="en-US" dirty="0"/>
              <a:t>K. Scott Allen</a:t>
            </a:r>
          </a:p>
          <a:p>
            <a:r>
              <a:rPr lang="en-US" dirty="0"/>
              <a:t>@</a:t>
            </a:r>
            <a:r>
              <a:rPr lang="en-US" dirty="0" err="1"/>
              <a:t>OdeToCode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00CCF-5CAC-4679-BFD3-D6CD71CEE20D}"/>
              </a:ext>
            </a:extLst>
          </p:cNvPr>
          <p:cNvSpPr/>
          <p:nvPr/>
        </p:nvSpPr>
        <p:spPr bwMode="auto">
          <a:xfrm>
            <a:off x="0" y="0"/>
            <a:ext cx="8382000" cy="6858000"/>
          </a:xfrm>
          <a:prstGeom prst="rect">
            <a:avLst/>
          </a:prstGeom>
          <a:blipFill dpi="0" rotWithShape="1">
            <a:blip r:embed="rId3">
              <a:alphaModFix amt="38000"/>
            </a:blip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6231981" y="1801057"/>
            <a:ext cx="2556099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SQL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Replication</a:t>
            </a:r>
          </a:p>
          <a:p>
            <a:r>
              <a:rPr lang="en-US" sz="1600" b="1" dirty="0">
                <a:latin typeface="+mj-lt"/>
              </a:rPr>
              <a:t>Point in Time Restore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3" y="2923928"/>
            <a:ext cx="1198494" cy="119849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6DF89-0977-4944-A789-167BFDC0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219200"/>
            <a:ext cx="7638653" cy="441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42DC3-9E6B-4BFE-8BB2-1707F8C9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144" y="588391"/>
            <a:ext cx="3446400" cy="54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899628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App Services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Geo Distributed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6231981" y="1801057"/>
            <a:ext cx="2556099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SQL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Replication</a:t>
            </a:r>
          </a:p>
          <a:p>
            <a:r>
              <a:rPr lang="en-US" sz="1600" b="1" dirty="0">
                <a:latin typeface="+mj-lt"/>
              </a:rPr>
              <a:t>Point in Time Restore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3" y="2923928"/>
            <a:ext cx="1198494" cy="1198492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quarter" idx="2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25" y="2923928"/>
            <a:ext cx="1198494" cy="1198492"/>
          </a:xfrm>
        </p:spPr>
      </p:pic>
    </p:spTree>
    <p:extLst>
      <p:ext uri="{BB962C8B-B14F-4D97-AF65-F5344CB8AC3E}">
        <p14:creationId xmlns:p14="http://schemas.microsoft.com/office/powerpoint/2010/main" val="27110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51" y="2057814"/>
            <a:ext cx="2169110" cy="216911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61" y="2100318"/>
            <a:ext cx="2034126" cy="2034126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04" y="2183363"/>
            <a:ext cx="1868036" cy="18680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5974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Load Balancer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456692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Application Gateway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8181890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24202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>
            <a:off x="3582956" y="2370217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3582956" y="3128334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3582956" y="3944927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 in SDKs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37" t="-32537" r="-32537" b="-32537"/>
          <a:stretch/>
        </p:blipFill>
        <p:spPr>
          <a:xfrm>
            <a:off x="1434574" y="2173783"/>
            <a:ext cx="2652234" cy="265223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77" t="-20277" r="-20277" b="-20277"/>
          <a:stretch/>
        </p:blipFill>
        <p:spPr>
          <a:xfrm>
            <a:off x="8211561" y="2174033"/>
            <a:ext cx="2651734" cy="265173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50" y="2375305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50" y="3125171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51" y="3954258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45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DocumentDB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DocumentDB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56" y="3035029"/>
            <a:ext cx="8225784" cy="31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DocumentDB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7" y="3525263"/>
            <a:ext cx="10648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12" y="2960473"/>
            <a:ext cx="1358418" cy="1358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54" y="1677558"/>
            <a:ext cx="1376377" cy="1376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60" y="4636553"/>
            <a:ext cx="1513452" cy="151345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4438577" y="3429502"/>
            <a:ext cx="4636066" cy="415742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Arrow: Right 17"/>
          <p:cNvSpPr/>
          <p:nvPr/>
        </p:nvSpPr>
        <p:spPr>
          <a:xfrm rot="20533071">
            <a:off x="4548304" y="2237872"/>
            <a:ext cx="1397810" cy="61736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Arrow: Right 26"/>
          <p:cNvSpPr/>
          <p:nvPr/>
        </p:nvSpPr>
        <p:spPr>
          <a:xfrm rot="1403940">
            <a:off x="4548305" y="4472951"/>
            <a:ext cx="1397810" cy="61736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81" t="-36081" r="-36081" b="-36081"/>
          <a:stretch/>
        </p:blipFill>
        <p:spPr>
          <a:xfrm>
            <a:off x="1684834" y="1932258"/>
            <a:ext cx="3414848" cy="3414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723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9BD6-55FF-4C6D-A260-620FD3AB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18" y="588391"/>
            <a:ext cx="10778971" cy="3755009"/>
          </a:xfrm>
        </p:spPr>
        <p:txBody>
          <a:bodyPr/>
          <a:lstStyle/>
          <a:p>
            <a:r>
              <a:rPr lang="en-US" sz="13800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22932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D0B4-D617-45B0-9E11-92A64AD3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97F9DD-A353-411C-8ADC-7E0AA2E4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3324225" cy="1905000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54374A-8FB6-46DD-82BF-B8ED8943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971800"/>
            <a:ext cx="5010150" cy="268605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65A53C-48B5-4D8D-AD83-677492BB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33488"/>
            <a:ext cx="5972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01A22F0C-27EC-436A-B715-92E964F7E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4800" y="381000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8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A76F-5AD0-4D67-938C-E62E9DB7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BDE430-EFED-432F-A235-0A794A568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5" y="1371600"/>
            <a:ext cx="7610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D3E9-69B8-4E2A-8F9C-09EFBCB5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Transactions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6638F9-549D-4253-93A6-0F3A8F56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7620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04DE-524F-4F42-A105-D46131E3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Partitioning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2"/>
            <p:extLst/>
          </p:nvPr>
        </p:nvGraphicFramePr>
        <p:xfrm>
          <a:off x="917225" y="1828800"/>
          <a:ext cx="255111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1141811369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2719867463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303449072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428606877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18694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4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4239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4826280" y="1825625"/>
          <a:ext cx="25558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1425820818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3391767697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316845055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589749191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227240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78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31708"/>
                  </a:ext>
                </a:extLst>
              </a:tr>
            </a:tbl>
          </a:graphicData>
        </a:graphic>
      </p:graphicFrame>
      <p:pic>
        <p:nvPicPr>
          <p:cNvPr id="22" name="Content Placeholder 2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80" y="3315445"/>
            <a:ext cx="780290" cy="78029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42111" y="4568512"/>
            <a:ext cx="3296065" cy="1231106"/>
          </a:xfrm>
        </p:spPr>
        <p:txBody>
          <a:bodyPr/>
          <a:lstStyle/>
          <a:p>
            <a:r>
              <a:rPr lang="en-US" dirty="0"/>
              <a:t>Vertical</a:t>
            </a:r>
          </a:p>
          <a:p>
            <a:r>
              <a:rPr lang="en-US" dirty="0"/>
              <a:t>Partitioning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447967" y="4404157"/>
            <a:ext cx="3296065" cy="1231106"/>
          </a:xfrm>
        </p:spPr>
        <p:txBody>
          <a:bodyPr/>
          <a:lstStyle/>
          <a:p>
            <a:r>
              <a:rPr lang="en-US" dirty="0"/>
              <a:t>Horizontal</a:t>
            </a:r>
          </a:p>
          <a:p>
            <a:r>
              <a:rPr lang="en-US" dirty="0"/>
              <a:t>Partitioning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8206508" y="4404157"/>
            <a:ext cx="3468423" cy="1231106"/>
          </a:xfrm>
        </p:spPr>
        <p:txBody>
          <a:bodyPr/>
          <a:lstStyle/>
          <a:p>
            <a:r>
              <a:rPr lang="en-US" dirty="0"/>
              <a:t>Functional</a:t>
            </a:r>
          </a:p>
          <a:p>
            <a:r>
              <a:rPr lang="en-US" dirty="0"/>
              <a:t>Partitioning</a:t>
            </a:r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/>
          </p:nvPr>
        </p:nvGraphicFramePr>
        <p:xfrm>
          <a:off x="661915" y="3184511"/>
          <a:ext cx="1020444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1141811369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2719867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4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423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>
            <p:extLst/>
          </p:nvPr>
        </p:nvGraphicFramePr>
        <p:xfrm>
          <a:off x="2441896" y="3181335"/>
          <a:ext cx="1530666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303449072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428606877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18694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4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4239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10" y="3315445"/>
            <a:ext cx="780290" cy="780290"/>
          </a:xfrm>
          <a:prstGeom prst="rect">
            <a:avLst/>
          </a:prstGeom>
        </p:spPr>
      </p:pic>
      <p:graphicFrame>
        <p:nvGraphicFramePr>
          <p:cNvPr id="26" name="Content Placeholder 8"/>
          <p:cNvGraphicFramePr>
            <a:graphicFrameLocks/>
          </p:cNvGraphicFramePr>
          <p:nvPr>
            <p:extLst/>
          </p:nvPr>
        </p:nvGraphicFramePr>
        <p:xfrm>
          <a:off x="8211704" y="1825625"/>
          <a:ext cx="1530666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303449072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428606877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18694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4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4239"/>
                  </a:ext>
                </a:extLst>
              </a:tr>
            </a:tbl>
          </a:graphicData>
        </a:graphic>
      </p:graphicFrame>
      <p:graphicFrame>
        <p:nvGraphicFramePr>
          <p:cNvPr id="27" name="Content Placeholder 8"/>
          <p:cNvGraphicFramePr>
            <a:graphicFrameLocks/>
          </p:cNvGraphicFramePr>
          <p:nvPr>
            <p:extLst/>
          </p:nvPr>
        </p:nvGraphicFramePr>
        <p:xfrm>
          <a:off x="10144265" y="1825625"/>
          <a:ext cx="1530666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303449072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4286068778"/>
                    </a:ext>
                  </a:extLst>
                </a:gridCol>
                <a:gridCol w="510222">
                  <a:extLst>
                    <a:ext uri="{9D8B030D-6E8A-4147-A177-3AD203B41FA5}">
                      <a16:colId xmlns:a16="http://schemas.microsoft.com/office/drawing/2014/main" val="18694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4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4239"/>
                  </a:ext>
                </a:extLst>
              </a:tr>
            </a:tbl>
          </a:graphicData>
        </a:graphic>
      </p:graphicFrame>
      <p:pic>
        <p:nvPicPr>
          <p:cNvPr id="28" name="Content Placeholder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44" y="3320424"/>
            <a:ext cx="780290" cy="7802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014" y="3315445"/>
            <a:ext cx="780290" cy="780290"/>
          </a:xfrm>
          <a:prstGeom prst="rect">
            <a:avLst/>
          </a:prstGeom>
        </p:spPr>
      </p:pic>
      <p:sp>
        <p:nvSpPr>
          <p:cNvPr id="36" name="Text Placeholder 4"/>
          <p:cNvSpPr txBox="1">
            <a:spLocks/>
          </p:cNvSpPr>
          <p:nvPr/>
        </p:nvSpPr>
        <p:spPr>
          <a:xfrm>
            <a:off x="917225" y="1466469"/>
            <a:ext cx="2551110" cy="235723"/>
          </a:xfrm>
          <a:prstGeom prst="rect">
            <a:avLst/>
          </a:prstGeom>
        </p:spPr>
        <p:txBody>
          <a:bodyPr vert="horz" lIns="182880" tIns="0" rIns="182880" bIns="0" rtlCol="0">
            <a:noAutofit/>
          </a:bodyPr>
          <a:lstStyle>
            <a:lvl1pPr marL="0" indent="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" panose="020B0503030403020204" pitchFamily="34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/>
              <a:t>Orders</a:t>
            </a:r>
          </a:p>
        </p:txBody>
      </p:sp>
      <p:sp>
        <p:nvSpPr>
          <p:cNvPr id="39" name="Text Placeholder 4"/>
          <p:cNvSpPr txBox="1">
            <a:spLocks/>
          </p:cNvSpPr>
          <p:nvPr/>
        </p:nvSpPr>
        <p:spPr>
          <a:xfrm>
            <a:off x="10006847" y="1466469"/>
            <a:ext cx="1805502" cy="216496"/>
          </a:xfrm>
          <a:prstGeom prst="rect">
            <a:avLst/>
          </a:prstGeom>
        </p:spPr>
        <p:txBody>
          <a:bodyPr vert="horz" lIns="182880" tIns="0" rIns="182880" bIns="0" rtlCol="0">
            <a:noAutofit/>
          </a:bodyPr>
          <a:lstStyle>
            <a:lvl1pPr marL="0" indent="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" panose="020B0503030403020204" pitchFamily="34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/>
              <a:t>Invoices</a:t>
            </a:r>
          </a:p>
        </p:txBody>
      </p:sp>
      <p:sp>
        <p:nvSpPr>
          <p:cNvPr id="32" name="Text Placeholder 4"/>
          <p:cNvSpPr txBox="1">
            <a:spLocks/>
          </p:cNvSpPr>
          <p:nvPr/>
        </p:nvSpPr>
        <p:spPr>
          <a:xfrm>
            <a:off x="4831045" y="1466469"/>
            <a:ext cx="2551110" cy="235723"/>
          </a:xfrm>
          <a:prstGeom prst="rect">
            <a:avLst/>
          </a:prstGeom>
        </p:spPr>
        <p:txBody>
          <a:bodyPr vert="horz" lIns="182880" tIns="0" rIns="182880" bIns="0" rtlCol="0">
            <a:noAutofit/>
          </a:bodyPr>
          <a:lstStyle>
            <a:lvl1pPr marL="0" indent="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" panose="020B0503030403020204" pitchFamily="34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/>
              <a:t>Orders</a:t>
            </a:r>
          </a:p>
        </p:txBody>
      </p:sp>
      <p:sp>
        <p:nvSpPr>
          <p:cNvPr id="33" name="Text Placeholder 4"/>
          <p:cNvSpPr txBox="1">
            <a:spLocks/>
          </p:cNvSpPr>
          <p:nvPr/>
        </p:nvSpPr>
        <p:spPr>
          <a:xfrm>
            <a:off x="8211704" y="1466470"/>
            <a:ext cx="1458112" cy="235722"/>
          </a:xfrm>
          <a:prstGeom prst="rect">
            <a:avLst/>
          </a:prstGeom>
        </p:spPr>
        <p:txBody>
          <a:bodyPr vert="horz" lIns="182880" tIns="0" rIns="182880" bIns="0" rtlCol="0">
            <a:noAutofit/>
          </a:bodyPr>
          <a:lstStyle>
            <a:lvl1pPr marL="0" indent="0" algn="ctr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" panose="020B0503030403020204" pitchFamily="34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 marL="586003" indent="-28893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074" indent="-28689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Lucida Grande"/>
              <a:buChar char="•"/>
              <a:defRPr sz="2400" b="0" i="0" kern="120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200150" indent="-317500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371600" indent="-274638" algn="l" defTabSz="586003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75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tx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719263" indent="-292100" algn="l" defTabSz="586003" rtl="0" eaLnBrk="1" latinLnBrk="0" hangingPunct="1">
              <a:spcBef>
                <a:spcPts val="448"/>
              </a:spcBef>
              <a:buClr>
                <a:schemeClr val="tx1"/>
              </a:buClr>
              <a:buSzPct val="70000"/>
              <a:buFont typeface="Montserrat"/>
              <a:buChar char=" "/>
              <a:defRPr lang="en-US" sz="2400" b="0" i="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Arial"/>
              </a:defRPr>
            </a:lvl6pPr>
            <a:lvl7pPr marL="2003425" indent="-28892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7pPr>
            <a:lvl8pPr marL="2286000" indent="-282575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8pPr>
            <a:lvl9pPr marL="2571750" indent="-285750" algn="l" defTabSz="586003" rtl="0" eaLnBrk="1" latinLnBrk="0" hangingPunct="1">
              <a:spcBef>
                <a:spcPct val="20000"/>
              </a:spcBef>
              <a:buSzPct val="70000"/>
              <a:buFont typeface="Montserrat"/>
              <a:buChar char=" "/>
              <a:defRPr lang="en-US" sz="2400" kern="1200" baseline="0" dirty="0" smtClean="0">
                <a:solidFill>
                  <a:srgbClr val="404040"/>
                </a:solidFill>
                <a:effectLst/>
                <a:latin typeface="Gotham Book" panose="02000604040000020004" pitchFamily="50" charset="0"/>
                <a:ea typeface="+mn-ea"/>
                <a:cs typeface="+mn-cs"/>
              </a:defRPr>
            </a:lvl9pPr>
          </a:lstStyle>
          <a:p>
            <a:r>
              <a:rPr lang="en-US" dirty="0"/>
              <a:t>Orders</a:t>
            </a:r>
          </a:p>
        </p:txBody>
      </p:sp>
      <p:sp>
        <p:nvSpPr>
          <p:cNvPr id="2" name="Arc 1"/>
          <p:cNvSpPr/>
          <p:nvPr/>
        </p:nvSpPr>
        <p:spPr>
          <a:xfrm>
            <a:off x="4750028" y="2157356"/>
            <a:ext cx="1216408" cy="1382772"/>
          </a:xfrm>
          <a:prstGeom prst="arc">
            <a:avLst>
              <a:gd name="adj1" fmla="val 197765"/>
              <a:gd name="adj2" fmla="val 3910895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flipH="1">
            <a:off x="6222378" y="2157356"/>
            <a:ext cx="1216408" cy="1382772"/>
          </a:xfrm>
          <a:prstGeom prst="arc">
            <a:avLst>
              <a:gd name="adj1" fmla="val 197765"/>
              <a:gd name="adj2" fmla="val 3910895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>
            <a:off x="8598546" y="2157356"/>
            <a:ext cx="1216408" cy="1382772"/>
          </a:xfrm>
          <a:prstGeom prst="arc">
            <a:avLst>
              <a:gd name="adj1" fmla="val 197765"/>
              <a:gd name="adj2" fmla="val 3910895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flipH="1">
            <a:off x="10070896" y="2157356"/>
            <a:ext cx="1216408" cy="1382772"/>
          </a:xfrm>
          <a:prstGeom prst="arc">
            <a:avLst>
              <a:gd name="adj1" fmla="val 197765"/>
              <a:gd name="adj2" fmla="val 3910895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>
            <a:off x="870277" y="2063750"/>
            <a:ext cx="1216408" cy="1352550"/>
          </a:xfrm>
          <a:prstGeom prst="arc">
            <a:avLst>
              <a:gd name="adj1" fmla="val 197765"/>
              <a:gd name="adj2" fmla="val 3910895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 flipH="1">
            <a:off x="2280106" y="2063750"/>
            <a:ext cx="1216408" cy="1352550"/>
          </a:xfrm>
          <a:prstGeom prst="arc">
            <a:avLst>
              <a:gd name="adj1" fmla="val 197765"/>
              <a:gd name="adj2" fmla="val 2190390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36" grpId="0"/>
      <p:bldP spid="39" grpId="0"/>
      <p:bldP spid="32" grpId="0"/>
      <p:bldP spid="33" grpId="0"/>
      <p:bldP spid="2" grpId="0" animBg="1"/>
      <p:bldP spid="34" grpId="0" animBg="1"/>
      <p:bldP spid="35" grpId="0" animBg="1"/>
      <p:bldP spid="40" grpId="0" animBg="1"/>
      <p:bldP spid="41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80" y="2387908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6" y="2285256"/>
            <a:ext cx="2149230" cy="2149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97" y="2290877"/>
            <a:ext cx="1583405" cy="15834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04" y="4084537"/>
            <a:ext cx="1272701" cy="1272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66" y="4563434"/>
            <a:ext cx="780290" cy="7802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00277" y="1730673"/>
            <a:ext cx="991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4281" y="5421545"/>
            <a:ext cx="126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Tenant </a:t>
            </a:r>
            <a:r>
              <a:rPr lang="en-US" sz="2800" dirty="0"/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18491" y="4512727"/>
            <a:ext cx="126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Tenant </a:t>
            </a:r>
            <a:r>
              <a:rPr lang="en-US" sz="2800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86125" y="5412288"/>
            <a:ext cx="126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Tenant </a:t>
            </a:r>
            <a:r>
              <a:rPr lang="en-US" sz="2800" dirty="0"/>
              <a:t>C</a:t>
            </a:r>
            <a:r>
              <a:rPr lang="en-US" sz="20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95295" y="3218904"/>
            <a:ext cx="126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Tenant </a:t>
            </a:r>
            <a:r>
              <a:rPr lang="en-US" sz="2800" dirty="0"/>
              <a:t>D</a:t>
            </a:r>
          </a:p>
        </p:txBody>
      </p:sp>
      <p:sp>
        <p:nvSpPr>
          <p:cNvPr id="18" name="Arc 17"/>
          <p:cNvSpPr/>
          <p:nvPr/>
        </p:nvSpPr>
        <p:spPr>
          <a:xfrm>
            <a:off x="5085947" y="3295294"/>
            <a:ext cx="3155551" cy="3265862"/>
          </a:xfrm>
          <a:prstGeom prst="arc">
            <a:avLst>
              <a:gd name="adj1" fmla="val 16646883"/>
              <a:gd name="adj2" fmla="val 19442923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4388752" y="3218904"/>
            <a:ext cx="2969812" cy="3265862"/>
          </a:xfrm>
          <a:prstGeom prst="arc">
            <a:avLst>
              <a:gd name="adj1" fmla="val 11817259"/>
              <a:gd name="adj2" fmla="val 14957510"/>
            </a:avLst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887702" y="2778053"/>
            <a:ext cx="281509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141150" y="2778053"/>
            <a:ext cx="216797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18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6E26-E3B2-41AC-8054-559A3CB5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Partitions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0A7D2445-F0AF-4EB1-AABE-C9592DDE8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7429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98-51BA-454D-85AC-61BAAE4C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Partitions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33AB379-B723-40CC-A484-639ADF96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0"/>
            <a:ext cx="74199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4864-E73B-4285-A387-D374D0DCE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Partitions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9B2642E-CF8A-4667-8D6D-B27D84B9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8486775" cy="47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49F4-D85A-4F97-B5E1-8CAA6516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Table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1009A8-5301-4B14-8800-8894499A0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9497231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605E-295F-48BC-A4C9-F2A1641D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CC6A2-712C-480F-870D-D35B348A3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8" y="1371600"/>
            <a:ext cx="108775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68" y="2057400"/>
            <a:ext cx="2430463" cy="2430463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05972" y="4712812"/>
            <a:ext cx="5095377" cy="1408906"/>
          </a:xfrm>
        </p:spPr>
        <p:txBody>
          <a:bodyPr/>
          <a:lstStyle/>
          <a:p>
            <a:r>
              <a:rPr lang="en-US" b="1" dirty="0">
                <a:latin typeface="+mj-lt"/>
              </a:rPr>
              <a:t>High Availability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93999" y="4712812"/>
            <a:ext cx="5095377" cy="140890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Disaster Recovery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7717225" y="2057400"/>
            <a:ext cx="2448737" cy="24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0B5F-8A61-4BC4-8209-CF97177E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EB1273-593E-4A3B-8B5D-661B768CC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7713465" cy="46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878A-7236-407D-B9F7-2877FF63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Aside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3BCE7ED-933A-45CF-B906-421CC866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800"/>
            <a:ext cx="4229100" cy="48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&amp;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08" t="-24008" r="-24008" b="-24008"/>
          <a:stretch/>
        </p:blipFill>
        <p:spPr>
          <a:xfrm>
            <a:off x="7746198" y="2191806"/>
            <a:ext cx="2560176" cy="256017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338" t="-37338" r="-37338" b="-37338"/>
          <a:stretch/>
        </p:blipFill>
        <p:spPr>
          <a:xfrm>
            <a:off x="1885626" y="2191806"/>
            <a:ext cx="2560182" cy="2560178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7" name="Arrow: Right 6"/>
          <p:cNvSpPr/>
          <p:nvPr/>
        </p:nvSpPr>
        <p:spPr>
          <a:xfrm>
            <a:off x="4814344" y="3224556"/>
            <a:ext cx="2563318" cy="494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90" y="2427082"/>
            <a:ext cx="2270762" cy="227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26" y="2071397"/>
            <a:ext cx="2723110" cy="27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18" t="-23218" r="-23218" b="-23218"/>
          <a:stretch/>
        </p:blipFill>
        <p:spPr>
          <a:xfrm>
            <a:off x="4510101" y="2024742"/>
            <a:ext cx="3171804" cy="3171804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36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0055" y="2151480"/>
            <a:ext cx="476250" cy="476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68" y="4385271"/>
            <a:ext cx="780290" cy="780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35" y="2733710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3" y="2295299"/>
            <a:ext cx="780290" cy="7802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56" y="604467"/>
            <a:ext cx="682022" cy="6820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664" y="1430077"/>
            <a:ext cx="780290" cy="7802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3" y="3661750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341" y="4975706"/>
            <a:ext cx="780290" cy="7802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14031" y="3075589"/>
            <a:ext cx="153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Blob Storage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7973" y="2678612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Customers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57827" y="5202155"/>
            <a:ext cx="1074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API</a:t>
            </a:r>
            <a:br>
              <a:rPr lang="en-US" sz="1600" dirty="0"/>
            </a:br>
            <a:r>
              <a:rPr lang="en-US" sz="1600" dirty="0"/>
              <a:t>Gateway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34504" y="4541860"/>
            <a:ext cx="132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App</a:t>
            </a:r>
            <a:br>
              <a:rPr lang="en-US" sz="2400" dirty="0"/>
            </a:br>
            <a:r>
              <a:rPr lang="en-US" sz="2400" dirty="0"/>
              <a:t>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64250" y="1357618"/>
            <a:ext cx="1380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Service Bus</a:t>
            </a:r>
            <a:br>
              <a:rPr lang="en-US" sz="1600" dirty="0"/>
            </a:br>
            <a:r>
              <a:rPr lang="en-US" sz="1600" dirty="0"/>
              <a:t>Queues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52686" y="1404064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Traffic</a:t>
            </a:r>
            <a:br>
              <a:rPr lang="en-US" sz="1600" dirty="0"/>
            </a:br>
            <a:r>
              <a:rPr lang="en-US" sz="1600" dirty="0"/>
              <a:t>Manager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52919" y="4469755"/>
            <a:ext cx="1453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Redis</a:t>
            </a:r>
            <a:r>
              <a:rPr lang="en-US" sz="1600" dirty="0"/>
              <a:t> 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61379" y="5973468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 dirty="0"/>
              <a:t>Insights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84261" y="1473915"/>
            <a:ext cx="1196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Azure</a:t>
            </a:r>
          </a:p>
          <a:p>
            <a:r>
              <a:rPr lang="en-US" sz="1600" dirty="0"/>
              <a:t>Functions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84261" y="5182524"/>
            <a:ext cx="10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SQL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3" t="-17293" r="-17293" b="-17293"/>
          <a:stretch/>
        </p:blipFill>
        <p:spPr>
          <a:xfrm>
            <a:off x="4924463" y="1947494"/>
            <a:ext cx="2370832" cy="2370832"/>
          </a:xfrm>
          <a:prstGeom prst="ellipse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Arc 12"/>
          <p:cNvSpPr/>
          <p:nvPr/>
        </p:nvSpPr>
        <p:spPr>
          <a:xfrm>
            <a:off x="6432113" y="1010854"/>
            <a:ext cx="2735526" cy="2735526"/>
          </a:xfrm>
          <a:prstGeom prst="arc">
            <a:avLst>
              <a:gd name="adj1" fmla="val 12072436"/>
              <a:gd name="adj2" fmla="val 15190941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6351391" y="2688601"/>
            <a:ext cx="3155551" cy="3155551"/>
          </a:xfrm>
          <a:prstGeom prst="arc">
            <a:avLst>
              <a:gd name="adj1" fmla="val 14925808"/>
              <a:gd name="adj2" fmla="val 1629911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flipV="1">
            <a:off x="6351391" y="945478"/>
            <a:ext cx="3155551" cy="3155551"/>
          </a:xfrm>
          <a:prstGeom prst="arc">
            <a:avLst>
              <a:gd name="adj1" fmla="val 14519422"/>
              <a:gd name="adj2" fmla="val 1629911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77" y="5081744"/>
            <a:ext cx="780288" cy="780288"/>
          </a:xfrm>
          <a:prstGeom prst="rect">
            <a:avLst/>
          </a:prstGeom>
        </p:spPr>
      </p:pic>
      <p:sp>
        <p:nvSpPr>
          <p:cNvPr id="55" name="Arc 54"/>
          <p:cNvSpPr/>
          <p:nvPr/>
        </p:nvSpPr>
        <p:spPr>
          <a:xfrm flipV="1">
            <a:off x="6346734" y="293939"/>
            <a:ext cx="4460966" cy="5074770"/>
          </a:xfrm>
          <a:prstGeom prst="arc">
            <a:avLst>
              <a:gd name="adj1" fmla="val 13150161"/>
              <a:gd name="adj2" fmla="val 1478401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/>
          <p:nvPr/>
        </p:nvSpPr>
        <p:spPr>
          <a:xfrm>
            <a:off x="6633009" y="995993"/>
            <a:ext cx="3565092" cy="3155551"/>
          </a:xfrm>
          <a:prstGeom prst="arc">
            <a:avLst>
              <a:gd name="adj1" fmla="val 16343397"/>
              <a:gd name="adj2" fmla="val 1914930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>
            <a:off x="8039113" y="4122591"/>
            <a:ext cx="1832288" cy="2842205"/>
          </a:xfrm>
          <a:prstGeom prst="arc">
            <a:avLst>
              <a:gd name="adj1" fmla="val 16343397"/>
              <a:gd name="adj2" fmla="val 1914930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/>
          <p:cNvSpPr/>
          <p:nvPr/>
        </p:nvSpPr>
        <p:spPr>
          <a:xfrm>
            <a:off x="7861536" y="1136466"/>
            <a:ext cx="2552380" cy="4838308"/>
          </a:xfrm>
          <a:prstGeom prst="arc">
            <a:avLst>
              <a:gd name="adj1" fmla="val 18498108"/>
              <a:gd name="adj2" fmla="val 3023297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83" y="558191"/>
            <a:ext cx="750974" cy="750974"/>
          </a:xfrm>
          <a:prstGeom prst="rect">
            <a:avLst/>
          </a:prstGeom>
        </p:spPr>
      </p:pic>
      <p:sp>
        <p:nvSpPr>
          <p:cNvPr id="63" name="Arc 62"/>
          <p:cNvSpPr/>
          <p:nvPr/>
        </p:nvSpPr>
        <p:spPr>
          <a:xfrm>
            <a:off x="2159272" y="941903"/>
            <a:ext cx="3155551" cy="3265862"/>
          </a:xfrm>
          <a:prstGeom prst="arc">
            <a:avLst>
              <a:gd name="adj1" fmla="val 12403307"/>
              <a:gd name="adj2" fmla="val 1629911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flipH="1">
            <a:off x="3027192" y="1010854"/>
            <a:ext cx="2735526" cy="2735526"/>
          </a:xfrm>
          <a:prstGeom prst="arc">
            <a:avLst>
              <a:gd name="adj1" fmla="val 12072436"/>
              <a:gd name="adj2" fmla="val 15190941"/>
            </a:avLst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flipV="1">
            <a:off x="495932" y="-158768"/>
            <a:ext cx="5445908" cy="5074770"/>
          </a:xfrm>
          <a:prstGeom prst="arc">
            <a:avLst>
              <a:gd name="adj1" fmla="val 18263538"/>
              <a:gd name="adj2" fmla="val 1906050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/>
          <p:cNvSpPr/>
          <p:nvPr/>
        </p:nvSpPr>
        <p:spPr>
          <a:xfrm flipV="1">
            <a:off x="2159272" y="1621044"/>
            <a:ext cx="3155551" cy="3155551"/>
          </a:xfrm>
          <a:prstGeom prst="arc">
            <a:avLst>
              <a:gd name="adj1" fmla="val 12012967"/>
              <a:gd name="adj2" fmla="val 16299112"/>
            </a:avLst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77" y="2366069"/>
            <a:ext cx="780290" cy="78029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340351" y="2997590"/>
            <a:ext cx="749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CDN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2733040" y="2784510"/>
            <a:ext cx="4572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0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  <p:bldP spid="35" grpId="0"/>
      <p:bldP spid="36" grpId="0"/>
      <p:bldP spid="37" grpId="0"/>
      <p:bldP spid="38" grpId="0"/>
      <p:bldP spid="39" grpId="0"/>
      <p:bldP spid="40" grpId="0"/>
      <p:bldP spid="13" grpId="0" animBg="1"/>
      <p:bldP spid="46" grpId="0" animBg="1"/>
      <p:bldP spid="51" grpId="0" animBg="1"/>
      <p:bldP spid="55" grpId="0" animBg="1"/>
      <p:bldP spid="56" grpId="0" animBg="1"/>
      <p:bldP spid="57" grpId="0" animBg="1"/>
      <p:bldP spid="60" grpId="0" animBg="1"/>
      <p:bldP spid="63" grpId="0" animBg="1"/>
      <p:bldP spid="64" grpId="0" animBg="1"/>
      <p:bldP spid="66" grpId="0" animBg="1"/>
      <p:bldP spid="67" grpId="0" animBg="1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0600" y="685800"/>
            <a:ext cx="3260436" cy="990600"/>
          </a:xfrm>
        </p:spPr>
        <p:txBody>
          <a:bodyPr/>
          <a:lstStyle/>
          <a:p>
            <a:r>
              <a:rPr lang="en-US" sz="3600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6161" y="1828800"/>
            <a:ext cx="3886200" cy="1752600"/>
          </a:xfrm>
        </p:spPr>
        <p:txBody>
          <a:bodyPr/>
          <a:lstStyle/>
          <a:p>
            <a:r>
              <a:rPr lang="en-US" dirty="0"/>
              <a:t>K. Scott Allen</a:t>
            </a:r>
          </a:p>
          <a:p>
            <a:r>
              <a:rPr lang="en-US" dirty="0"/>
              <a:t>scott@OdeToCode.com</a:t>
            </a:r>
          </a:p>
          <a:p>
            <a:r>
              <a:rPr lang="en-US" dirty="0"/>
              <a:t>@</a:t>
            </a:r>
            <a:r>
              <a:rPr lang="en-US" dirty="0" err="1"/>
              <a:t>OdeToCode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00CCF-5CAC-4679-BFD3-D6CD71CEE20D}"/>
              </a:ext>
            </a:extLst>
          </p:cNvPr>
          <p:cNvSpPr/>
          <p:nvPr/>
        </p:nvSpPr>
        <p:spPr bwMode="auto">
          <a:xfrm>
            <a:off x="0" y="0"/>
            <a:ext cx="8382000" cy="6858000"/>
          </a:xfrm>
          <a:prstGeom prst="rect">
            <a:avLst/>
          </a:prstGeom>
          <a:blipFill dpi="0" rotWithShape="1">
            <a:blip r:embed="rId3">
              <a:alphaModFix amt="38000"/>
            </a:blip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8AE465-963E-4F6A-8084-5516B21121DD}"/>
              </a:ext>
            </a:extLst>
          </p:cNvPr>
          <p:cNvSpPr txBox="1"/>
          <p:nvPr/>
        </p:nvSpPr>
        <p:spPr>
          <a:xfrm>
            <a:off x="3386009" y="209490"/>
            <a:ext cx="239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Platform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3E91A-5482-4431-B7C3-8BEA1D70D9C9}"/>
              </a:ext>
            </a:extLst>
          </p:cNvPr>
          <p:cNvSpPr txBox="1"/>
          <p:nvPr/>
        </p:nvSpPr>
        <p:spPr>
          <a:xfrm>
            <a:off x="403464" y="168971"/>
            <a:ext cx="178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Infrastructure </a:t>
            </a:r>
          </a:p>
          <a:p>
            <a:r>
              <a:rPr lang="en-US" dirty="0">
                <a:latin typeface="+mj-lt"/>
              </a:rPr>
              <a:t>Services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3E342C-93F0-446B-AA5A-8CBC2E8E3AC3}"/>
              </a:ext>
            </a:extLst>
          </p:cNvPr>
          <p:cNvGrpSpPr/>
          <p:nvPr/>
        </p:nvGrpSpPr>
        <p:grpSpPr>
          <a:xfrm>
            <a:off x="395240" y="3780249"/>
            <a:ext cx="2040183" cy="2711734"/>
            <a:chOff x="395240" y="3780249"/>
            <a:chExt cx="2040183" cy="27117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486BD-58D5-41ED-9C91-939C520EBAD9}"/>
                </a:ext>
              </a:extLst>
            </p:cNvPr>
            <p:cNvSpPr txBox="1"/>
            <p:nvPr/>
          </p:nvSpPr>
          <p:spPr>
            <a:xfrm>
              <a:off x="395240" y="3780249"/>
              <a:ext cx="123655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Networking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E295B4-88B0-4E62-9491-55AA0A05256F}"/>
                </a:ext>
              </a:extLst>
            </p:cNvPr>
            <p:cNvGrpSpPr/>
            <p:nvPr/>
          </p:nvGrpSpPr>
          <p:grpSpPr>
            <a:xfrm>
              <a:off x="491915" y="4079757"/>
              <a:ext cx="1607066" cy="343814"/>
              <a:chOff x="491915" y="3878781"/>
              <a:chExt cx="1607066" cy="34381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329C0B6-EFB4-4009-A3E5-FE1AEDAFB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15" y="3878781"/>
                <a:ext cx="343814" cy="343814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AB757B-728F-4FD0-AAF6-F480FEABEF90}"/>
                  </a:ext>
                </a:extLst>
              </p:cNvPr>
              <p:cNvSpPr txBox="1"/>
              <p:nvPr/>
            </p:nvSpPr>
            <p:spPr>
              <a:xfrm>
                <a:off x="843509" y="3921599"/>
                <a:ext cx="1255472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Virtual Network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0E12A1-8951-4CA9-8647-64B8183B690E}"/>
                </a:ext>
              </a:extLst>
            </p:cNvPr>
            <p:cNvGrpSpPr/>
            <p:nvPr/>
          </p:nvGrpSpPr>
          <p:grpSpPr>
            <a:xfrm>
              <a:off x="491915" y="4474543"/>
              <a:ext cx="1507680" cy="294912"/>
              <a:chOff x="491915" y="4278727"/>
              <a:chExt cx="1507680" cy="29491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9AEE267-F6FC-4732-8FAC-372EC2260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15" y="4278727"/>
                <a:ext cx="294912" cy="29491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AE382-2970-49CC-AFBC-1EA912D0856C}"/>
                  </a:ext>
                </a:extLst>
              </p:cNvPr>
              <p:cNvSpPr txBox="1"/>
              <p:nvPr/>
            </p:nvSpPr>
            <p:spPr>
              <a:xfrm>
                <a:off x="843509" y="4311080"/>
                <a:ext cx="1156086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Load Balancer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102CF0-0042-4EBD-9DB6-9FCD7B9F4FC1}"/>
                </a:ext>
              </a:extLst>
            </p:cNvPr>
            <p:cNvGrpSpPr/>
            <p:nvPr/>
          </p:nvGrpSpPr>
          <p:grpSpPr>
            <a:xfrm>
              <a:off x="491538" y="4820427"/>
              <a:ext cx="849223" cy="294912"/>
              <a:chOff x="491538" y="4718979"/>
              <a:chExt cx="849223" cy="29491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D05AD7B-0DF2-41E0-8949-7BA1D5123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538" y="4718979"/>
                <a:ext cx="294912" cy="29491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E5C7D8-D505-4215-974D-5716479DC369}"/>
                  </a:ext>
                </a:extLst>
              </p:cNvPr>
              <p:cNvSpPr txBox="1"/>
              <p:nvPr/>
            </p:nvSpPr>
            <p:spPr>
              <a:xfrm>
                <a:off x="843509" y="4731979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DNS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F534A9-9FF5-4080-AFC2-3328940A4010}"/>
                </a:ext>
              </a:extLst>
            </p:cNvPr>
            <p:cNvGrpSpPr/>
            <p:nvPr/>
          </p:nvGrpSpPr>
          <p:grpSpPr>
            <a:xfrm>
              <a:off x="466400" y="5166311"/>
              <a:ext cx="1538004" cy="331308"/>
              <a:chOff x="466400" y="5081173"/>
              <a:chExt cx="1538004" cy="33130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02007C2-96EF-4B37-B929-9DB0843C5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00" y="5081173"/>
                <a:ext cx="331308" cy="33130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48483C-AC4A-4720-8193-2E922CB89A85}"/>
                  </a:ext>
                </a:extLst>
              </p:cNvPr>
              <p:cNvSpPr txBox="1"/>
              <p:nvPr/>
            </p:nvSpPr>
            <p:spPr>
              <a:xfrm>
                <a:off x="843509" y="5108417"/>
                <a:ext cx="116089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Express Route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D89044-B7F6-4D00-9AEB-1DEA1E140F5F}"/>
                </a:ext>
              </a:extLst>
            </p:cNvPr>
            <p:cNvGrpSpPr/>
            <p:nvPr/>
          </p:nvGrpSpPr>
          <p:grpSpPr>
            <a:xfrm>
              <a:off x="527728" y="5537440"/>
              <a:ext cx="1555034" cy="280482"/>
              <a:chOff x="527728" y="5502414"/>
              <a:chExt cx="1555034" cy="28048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AFA04FD-6D06-43D1-9F2B-29AB9E2E0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5502414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2E5AA7-BD73-4D65-8E15-5E5630698527}"/>
                  </a:ext>
                </a:extLst>
              </p:cNvPr>
              <p:cNvSpPr txBox="1"/>
              <p:nvPr/>
            </p:nvSpPr>
            <p:spPr>
              <a:xfrm>
                <a:off x="833702" y="5514223"/>
                <a:ext cx="124906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Traffic Manager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1FA76A-94E5-4E19-82B3-F537086A9476}"/>
                </a:ext>
              </a:extLst>
            </p:cNvPr>
            <p:cNvGrpSpPr/>
            <p:nvPr/>
          </p:nvGrpSpPr>
          <p:grpSpPr>
            <a:xfrm>
              <a:off x="527728" y="5880045"/>
              <a:ext cx="1421985" cy="280482"/>
              <a:chOff x="527728" y="5901172"/>
              <a:chExt cx="1421985" cy="28048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1BA0A08-B9B4-40F9-9A03-5BF472AE6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5901172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16F3E9-6755-4F28-A485-1C70B969DE7D}"/>
                  </a:ext>
                </a:extLst>
              </p:cNvPr>
              <p:cNvSpPr txBox="1"/>
              <p:nvPr/>
            </p:nvSpPr>
            <p:spPr>
              <a:xfrm>
                <a:off x="833702" y="5919617"/>
                <a:ext cx="111601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VPN Gateway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DA21A8-CCDF-4ABB-8495-F67DD50CB80C}"/>
                </a:ext>
              </a:extLst>
            </p:cNvPr>
            <p:cNvGrpSpPr/>
            <p:nvPr/>
          </p:nvGrpSpPr>
          <p:grpSpPr>
            <a:xfrm>
              <a:off x="527728" y="6211501"/>
              <a:ext cx="1907695" cy="280482"/>
              <a:chOff x="527728" y="6311988"/>
              <a:chExt cx="1907695" cy="28048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328C71D-D32A-4926-89A6-4A0383D67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6311988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2CDCF5-1AE5-4610-ADD9-817D3A038F55}"/>
                  </a:ext>
                </a:extLst>
              </p:cNvPr>
              <p:cNvSpPr txBox="1"/>
              <p:nvPr/>
            </p:nvSpPr>
            <p:spPr>
              <a:xfrm>
                <a:off x="833702" y="6315902"/>
                <a:ext cx="160172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Application Gateway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41B32D-F4F0-49C9-A36E-91BBFD5EE753}"/>
              </a:ext>
            </a:extLst>
          </p:cNvPr>
          <p:cNvGrpSpPr/>
          <p:nvPr/>
        </p:nvGrpSpPr>
        <p:grpSpPr>
          <a:xfrm>
            <a:off x="395011" y="860818"/>
            <a:ext cx="1390404" cy="1396694"/>
            <a:chOff x="395011" y="860818"/>
            <a:chExt cx="1390404" cy="13966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F2A15-0837-4ADC-A6EE-4288AA2E078F}"/>
                </a:ext>
              </a:extLst>
            </p:cNvPr>
            <p:cNvSpPr txBox="1"/>
            <p:nvPr/>
          </p:nvSpPr>
          <p:spPr>
            <a:xfrm>
              <a:off x="395011" y="860818"/>
              <a:ext cx="10153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Compute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28F6EE-6565-4DCB-A4A9-E47BEF54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8" y="1169710"/>
              <a:ext cx="331308" cy="3313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3ABDC5C-9689-45DE-81E5-0CCFFF1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8" y="1540606"/>
              <a:ext cx="331308" cy="3313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9A35EC-B67E-41F5-AAA3-48133C5B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67" y="1855302"/>
              <a:ext cx="402210" cy="4022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2836CE-C1C2-4D61-82B1-CD84EA083962}"/>
                </a:ext>
              </a:extLst>
            </p:cNvPr>
            <p:cNvSpPr txBox="1"/>
            <p:nvPr/>
          </p:nvSpPr>
          <p:spPr>
            <a:xfrm>
              <a:off x="869780" y="1218104"/>
              <a:ext cx="849913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Windows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77D81-C648-4DB6-84EB-F3C22F804F15}"/>
                </a:ext>
              </a:extLst>
            </p:cNvPr>
            <p:cNvSpPr txBox="1"/>
            <p:nvPr/>
          </p:nvSpPr>
          <p:spPr>
            <a:xfrm>
              <a:off x="869780" y="1564296"/>
              <a:ext cx="56938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Linux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62255D-CA41-49AF-A162-BA8D78F5F1D4}"/>
                </a:ext>
              </a:extLst>
            </p:cNvPr>
            <p:cNvSpPr txBox="1"/>
            <p:nvPr/>
          </p:nvSpPr>
          <p:spPr>
            <a:xfrm>
              <a:off x="869780" y="1929449"/>
              <a:ext cx="91563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/>
                <a:t>Containers</a:t>
              </a:r>
              <a:endParaRPr lang="en-US" sz="1050" dirty="0" err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31B78F-53D4-4468-A974-CBAC0345B08F}"/>
              </a:ext>
            </a:extLst>
          </p:cNvPr>
          <p:cNvGrpSpPr/>
          <p:nvPr/>
        </p:nvGrpSpPr>
        <p:grpSpPr>
          <a:xfrm>
            <a:off x="412001" y="2303435"/>
            <a:ext cx="1814139" cy="1344285"/>
            <a:chOff x="412001" y="2247680"/>
            <a:chExt cx="1814139" cy="134428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D39E4CD-CE26-4576-8E47-EE37E9CB4E55}"/>
                </a:ext>
              </a:extLst>
            </p:cNvPr>
            <p:cNvGrpSpPr/>
            <p:nvPr/>
          </p:nvGrpSpPr>
          <p:grpSpPr>
            <a:xfrm>
              <a:off x="502394" y="2584776"/>
              <a:ext cx="1510546" cy="331308"/>
              <a:chOff x="502394" y="2361756"/>
              <a:chExt cx="1510546" cy="331308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874BF6-E3C7-4FF3-B047-BEAA9406D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394" y="2361756"/>
                <a:ext cx="331308" cy="331308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BBAE57-121D-4946-A22D-CDD45921C1FB}"/>
                  </a:ext>
                </a:extLst>
              </p:cNvPr>
              <p:cNvSpPr txBox="1"/>
              <p:nvPr/>
            </p:nvSpPr>
            <p:spPr>
              <a:xfrm>
                <a:off x="860060" y="2395494"/>
                <a:ext cx="115288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BLOB Storage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D0E237-48CD-4D31-BD44-364B608E9683}"/>
                </a:ext>
              </a:extLst>
            </p:cNvPr>
            <p:cNvGrpSpPr/>
            <p:nvPr/>
          </p:nvGrpSpPr>
          <p:grpSpPr>
            <a:xfrm>
              <a:off x="505131" y="2922070"/>
              <a:ext cx="1296212" cy="331308"/>
              <a:chOff x="505131" y="2816782"/>
              <a:chExt cx="1296212" cy="33130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6CD39F8-0F96-43E4-95F4-55909E7B8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131" y="2816782"/>
                <a:ext cx="331308" cy="331308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A17591-AA90-464C-B00F-133B28F0BEA4}"/>
                  </a:ext>
                </a:extLst>
              </p:cNvPr>
              <p:cNvSpPr txBox="1"/>
              <p:nvPr/>
            </p:nvSpPr>
            <p:spPr>
              <a:xfrm>
                <a:off x="860060" y="2839421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Azure Files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D9C6541-D6AE-43D9-B810-CA3CC41B62C2}"/>
                </a:ext>
              </a:extLst>
            </p:cNvPr>
            <p:cNvGrpSpPr/>
            <p:nvPr/>
          </p:nvGrpSpPr>
          <p:grpSpPr>
            <a:xfrm>
              <a:off x="509119" y="3260657"/>
              <a:ext cx="1717021" cy="331308"/>
              <a:chOff x="509119" y="3227204"/>
              <a:chExt cx="1717021" cy="33130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3F65D32-BE09-4E1C-8594-A79B3D128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19" y="3227204"/>
                <a:ext cx="331308" cy="331308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837B3A-7502-4E16-B54D-3A8F79CE2844}"/>
                  </a:ext>
                </a:extLst>
              </p:cNvPr>
              <p:cNvSpPr txBox="1"/>
              <p:nvPr/>
            </p:nvSpPr>
            <p:spPr>
              <a:xfrm>
                <a:off x="860060" y="3259753"/>
                <a:ext cx="136608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Premium Storage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260499-548C-4B5A-8FA3-9831EFCFFFA7}"/>
                </a:ext>
              </a:extLst>
            </p:cNvPr>
            <p:cNvSpPr txBox="1"/>
            <p:nvPr/>
          </p:nvSpPr>
          <p:spPr>
            <a:xfrm>
              <a:off x="412001" y="2247680"/>
              <a:ext cx="89313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Storage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D90C3A-C7BD-4F25-8C21-30865C29263D}"/>
              </a:ext>
            </a:extLst>
          </p:cNvPr>
          <p:cNvGrpSpPr/>
          <p:nvPr/>
        </p:nvGrpSpPr>
        <p:grpSpPr>
          <a:xfrm>
            <a:off x="3390903" y="630850"/>
            <a:ext cx="1541418" cy="1566331"/>
            <a:chOff x="3390903" y="630850"/>
            <a:chExt cx="1541418" cy="15663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0C61F7-5B9F-4357-8DD9-FCFEDDB4CD6A}"/>
                </a:ext>
              </a:extLst>
            </p:cNvPr>
            <p:cNvSpPr txBox="1"/>
            <p:nvPr/>
          </p:nvSpPr>
          <p:spPr>
            <a:xfrm>
              <a:off x="3787433" y="953106"/>
              <a:ext cx="75373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Cloud</a:t>
              </a:r>
            </a:p>
            <a:p>
              <a:r>
                <a:rPr lang="en-US" sz="1050" dirty="0"/>
                <a:t>Services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54E3D5-CB34-4EC2-9FE9-BD0781E57D8E}"/>
                </a:ext>
              </a:extLst>
            </p:cNvPr>
            <p:cNvSpPr txBox="1"/>
            <p:nvPr/>
          </p:nvSpPr>
          <p:spPr>
            <a:xfrm>
              <a:off x="3787433" y="1910507"/>
              <a:ext cx="57579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Batch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0DEA15-9243-4D84-BC10-F6F34B9F0EA9}"/>
                </a:ext>
              </a:extLst>
            </p:cNvPr>
            <p:cNvSpPr txBox="1"/>
            <p:nvPr/>
          </p:nvSpPr>
          <p:spPr>
            <a:xfrm>
              <a:off x="3777838" y="1492449"/>
              <a:ext cx="1154483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Service Fabric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AE5402-8563-42B0-8032-BECEC18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994406"/>
              <a:ext cx="332121" cy="33212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787B7E-AD03-4C43-934E-0E6338F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1429733"/>
              <a:ext cx="332121" cy="33212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44220F1-2E8B-41EC-9B81-6D741B99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1865060"/>
              <a:ext cx="332121" cy="33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D1F502-B6FF-42BF-A6C8-45E27D827CD1}"/>
                </a:ext>
              </a:extLst>
            </p:cNvPr>
            <p:cNvSpPr txBox="1"/>
            <p:nvPr/>
          </p:nvSpPr>
          <p:spPr>
            <a:xfrm>
              <a:off x="3390903" y="630850"/>
              <a:ext cx="10153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Compute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38E7AE-9A53-4BB0-9AC4-EED05A6E534B}"/>
              </a:ext>
            </a:extLst>
          </p:cNvPr>
          <p:cNvGrpSpPr/>
          <p:nvPr/>
        </p:nvGrpSpPr>
        <p:grpSpPr>
          <a:xfrm>
            <a:off x="5251679" y="708727"/>
            <a:ext cx="1463491" cy="2940731"/>
            <a:chOff x="5251679" y="708727"/>
            <a:chExt cx="1463491" cy="29407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A117F8-8E3A-4024-8202-3A7ADF11F730}"/>
                </a:ext>
              </a:extLst>
            </p:cNvPr>
            <p:cNvSpPr txBox="1"/>
            <p:nvPr/>
          </p:nvSpPr>
          <p:spPr>
            <a:xfrm>
              <a:off x="5653661" y="1146241"/>
              <a:ext cx="89960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Web Apps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AC6027-789F-4C40-BEC2-DC160F5BCF1F}"/>
                </a:ext>
              </a:extLst>
            </p:cNvPr>
            <p:cNvSpPr txBox="1"/>
            <p:nvPr/>
          </p:nvSpPr>
          <p:spPr>
            <a:xfrm>
              <a:off x="5654007" y="2456294"/>
              <a:ext cx="1031051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Mobile Apps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D55405-9B48-4C0E-931F-538A7AA2C271}"/>
                </a:ext>
              </a:extLst>
            </p:cNvPr>
            <p:cNvSpPr txBox="1"/>
            <p:nvPr/>
          </p:nvSpPr>
          <p:spPr>
            <a:xfrm>
              <a:off x="5661944" y="2892880"/>
              <a:ext cx="95410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Logic Apps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01A5D0-8754-4875-B525-1CAD099BA8B0}"/>
                </a:ext>
              </a:extLst>
            </p:cNvPr>
            <p:cNvSpPr txBox="1"/>
            <p:nvPr/>
          </p:nvSpPr>
          <p:spPr>
            <a:xfrm>
              <a:off x="5653661" y="1584500"/>
              <a:ext cx="81624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API Apps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C9DB4D-8195-46E0-A183-97FE5F135A43}"/>
                </a:ext>
              </a:extLst>
            </p:cNvPr>
            <p:cNvSpPr txBox="1"/>
            <p:nvPr/>
          </p:nvSpPr>
          <p:spPr>
            <a:xfrm>
              <a:off x="5661944" y="3233960"/>
              <a:ext cx="98135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Notification</a:t>
              </a:r>
            </a:p>
            <a:p>
              <a:r>
                <a:rPr lang="en-US" sz="1050" dirty="0"/>
                <a:t>Hubs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27E679-BDC5-4438-80ED-7B3CAD852F37}"/>
                </a:ext>
              </a:extLst>
            </p:cNvPr>
            <p:cNvSpPr txBox="1"/>
            <p:nvPr/>
          </p:nvSpPr>
          <p:spPr>
            <a:xfrm>
              <a:off x="5653661" y="1927969"/>
              <a:ext cx="106150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API</a:t>
              </a:r>
            </a:p>
            <a:p>
              <a:r>
                <a:rPr lang="en-US" sz="1050" dirty="0"/>
                <a:t>Management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1187BB6-14DD-4FEE-B42B-8DC412951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104029"/>
              <a:ext cx="344840" cy="3448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83639D3-1D6E-4745-9C5F-35E0D78E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539038"/>
              <a:ext cx="344840" cy="3448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233C98E-30A4-46E5-B8B3-9CCF44BB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974047"/>
              <a:ext cx="344840" cy="3448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D0353-3C09-4BC6-9CF7-8DB96CCA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2410020"/>
              <a:ext cx="344840" cy="3448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74C684D-B637-47A0-92E5-8D250648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2836452"/>
              <a:ext cx="344840" cy="34484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5F43BD-06F5-4743-B4BE-BC48CFAD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3280949"/>
              <a:ext cx="344840" cy="34484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1BCBEE-9318-4804-9B7D-D58E227E747C}"/>
                </a:ext>
              </a:extLst>
            </p:cNvPr>
            <p:cNvSpPr txBox="1"/>
            <p:nvPr/>
          </p:nvSpPr>
          <p:spPr>
            <a:xfrm>
              <a:off x="5252056" y="708727"/>
              <a:ext cx="12864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App Service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A9B6C3-4AD5-4CCE-B365-F282F8C2FA9A}"/>
              </a:ext>
            </a:extLst>
          </p:cNvPr>
          <p:cNvGrpSpPr/>
          <p:nvPr/>
        </p:nvGrpSpPr>
        <p:grpSpPr>
          <a:xfrm>
            <a:off x="5167642" y="4099050"/>
            <a:ext cx="1924180" cy="2042285"/>
            <a:chOff x="5167642" y="4099050"/>
            <a:chExt cx="1924180" cy="2042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598FE37-1A57-456E-A214-FB8224A975F3}"/>
                </a:ext>
              </a:extLst>
            </p:cNvPr>
            <p:cNvSpPr txBox="1"/>
            <p:nvPr/>
          </p:nvSpPr>
          <p:spPr>
            <a:xfrm>
              <a:off x="5658289" y="5372971"/>
              <a:ext cx="1085554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Team Project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5C9E04-3EDB-4ECF-A6E6-D7289FEA491E}"/>
                </a:ext>
              </a:extLst>
            </p:cNvPr>
            <p:cNvSpPr txBox="1"/>
            <p:nvPr/>
          </p:nvSpPr>
          <p:spPr>
            <a:xfrm>
              <a:off x="5671113" y="4498586"/>
              <a:ext cx="1072730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Visual Studio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7CB5928-1360-4CBC-8F38-05ACC8353225}"/>
                </a:ext>
              </a:extLst>
            </p:cNvPr>
            <p:cNvSpPr txBox="1"/>
            <p:nvPr/>
          </p:nvSpPr>
          <p:spPr>
            <a:xfrm>
              <a:off x="5659429" y="5725837"/>
              <a:ext cx="9669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Application</a:t>
              </a:r>
            </a:p>
            <a:p>
              <a:r>
                <a:rPr lang="en-US" sz="1050" dirty="0"/>
                <a:t>Insights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D14282-A992-4A90-8E88-82C4150E2929}"/>
                </a:ext>
              </a:extLst>
            </p:cNvPr>
            <p:cNvSpPr txBox="1"/>
            <p:nvPr/>
          </p:nvSpPr>
          <p:spPr>
            <a:xfrm>
              <a:off x="5671113" y="4926049"/>
              <a:ext cx="91723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Azure SDK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20B9F7-4E29-482D-B30F-D912C8A8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714" y="4454389"/>
              <a:ext cx="348482" cy="34848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1145132-AF3B-443E-9455-F5CFFC69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714" y="4867615"/>
              <a:ext cx="348482" cy="3484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A3B900B-2175-4CA0-B23C-9FD1F779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02" y="5750675"/>
              <a:ext cx="348482" cy="34848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4E342F4-045A-4B41-B9EF-DE099FCF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794" y="5301425"/>
              <a:ext cx="495499" cy="384507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4190272-FBFD-42F4-B953-4FABCAD692A9}"/>
                </a:ext>
              </a:extLst>
            </p:cNvPr>
            <p:cNvSpPr txBox="1"/>
            <p:nvPr/>
          </p:nvSpPr>
          <p:spPr>
            <a:xfrm>
              <a:off x="5167642" y="4099050"/>
              <a:ext cx="19241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Developer Services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48A14FE-A121-4163-BF59-6AA0B070057E}"/>
              </a:ext>
            </a:extLst>
          </p:cNvPr>
          <p:cNvGrpSpPr/>
          <p:nvPr/>
        </p:nvGrpSpPr>
        <p:grpSpPr>
          <a:xfrm>
            <a:off x="3280487" y="2370415"/>
            <a:ext cx="1463302" cy="1957091"/>
            <a:chOff x="3299447" y="2784247"/>
            <a:chExt cx="1463302" cy="19570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E8F32B-E174-4681-9B54-8A351E14E561}"/>
                </a:ext>
              </a:extLst>
            </p:cNvPr>
            <p:cNvSpPr txBox="1"/>
            <p:nvPr/>
          </p:nvSpPr>
          <p:spPr>
            <a:xfrm>
              <a:off x="3737614" y="3154678"/>
              <a:ext cx="72006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Storage</a:t>
              </a:r>
            </a:p>
            <a:p>
              <a:r>
                <a:rPr lang="en-US" sz="1050" dirty="0"/>
                <a:t>Queues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F39B78-405C-476A-BFA5-2AEF3C2E9551}"/>
                </a:ext>
              </a:extLst>
            </p:cNvPr>
            <p:cNvSpPr txBox="1"/>
            <p:nvPr/>
          </p:nvSpPr>
          <p:spPr>
            <a:xfrm>
              <a:off x="3733300" y="3968680"/>
              <a:ext cx="102944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Hybrid</a:t>
              </a:r>
            </a:p>
            <a:p>
              <a:r>
                <a:rPr lang="en-US" sz="1050" dirty="0"/>
                <a:t>Connections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C91965-31E1-4082-8324-6F54E6221704}"/>
                </a:ext>
              </a:extLst>
            </p:cNvPr>
            <p:cNvSpPr txBox="1"/>
            <p:nvPr/>
          </p:nvSpPr>
          <p:spPr>
            <a:xfrm>
              <a:off x="3737614" y="4439206"/>
              <a:ext cx="97494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Service Bus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DD1767-6E25-42BB-B3D7-CA2D7CF2D6AC}"/>
                </a:ext>
              </a:extLst>
            </p:cNvPr>
            <p:cNvSpPr txBox="1"/>
            <p:nvPr/>
          </p:nvSpPr>
          <p:spPr>
            <a:xfrm>
              <a:off x="3737614" y="3546232"/>
              <a:ext cx="75373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 err="1"/>
                <a:t>Biztalk</a:t>
              </a:r>
              <a:endParaRPr lang="en-US" sz="1050" dirty="0"/>
            </a:p>
            <a:p>
              <a:r>
                <a:rPr lang="en-US" sz="1050" dirty="0"/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E7D4AC0-87D5-465B-9CCB-C8475CA5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249" y="3204555"/>
              <a:ext cx="315744" cy="315744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C797D69-4DA8-4C50-A0F2-0BDD7527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377" y="3611568"/>
              <a:ext cx="315744" cy="315744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82644CD-F0E7-4697-BF90-FC2822C3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57" y="4018581"/>
              <a:ext cx="315744" cy="315744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393BE98-4686-48CE-8997-E4513D6D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249" y="4425594"/>
              <a:ext cx="315744" cy="31574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481919-50D8-462A-9089-C2C9DC696D28}"/>
                </a:ext>
              </a:extLst>
            </p:cNvPr>
            <p:cNvSpPr txBox="1"/>
            <p:nvPr/>
          </p:nvSpPr>
          <p:spPr>
            <a:xfrm>
              <a:off x="3299447" y="2784247"/>
              <a:ext cx="11816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Integration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BF0EDF-799D-463F-AC86-A29E6753B860}"/>
              </a:ext>
            </a:extLst>
          </p:cNvPr>
          <p:cNvGrpSpPr/>
          <p:nvPr/>
        </p:nvGrpSpPr>
        <p:grpSpPr>
          <a:xfrm>
            <a:off x="7071134" y="708727"/>
            <a:ext cx="1946430" cy="2914383"/>
            <a:chOff x="7071134" y="708727"/>
            <a:chExt cx="1946430" cy="2914383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C6A6E89-16DB-47D5-9B3E-182DCCCB9E5D}"/>
                </a:ext>
              </a:extLst>
            </p:cNvPr>
            <p:cNvGrpSpPr/>
            <p:nvPr/>
          </p:nvGrpSpPr>
          <p:grpSpPr>
            <a:xfrm>
              <a:off x="7268198" y="1125714"/>
              <a:ext cx="1223581" cy="340548"/>
              <a:chOff x="6901300" y="1092261"/>
              <a:chExt cx="1223581" cy="34054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AD84707-9460-435A-B2AC-4EB8ACE38B96}"/>
                  </a:ext>
                </a:extLst>
              </p:cNvPr>
              <p:cNvSpPr txBox="1"/>
              <p:nvPr/>
            </p:nvSpPr>
            <p:spPr>
              <a:xfrm>
                <a:off x="7271762" y="1128227"/>
                <a:ext cx="853119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HDInsight</a:t>
                </a: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96F78FA-5697-4C3F-A7C8-1D05ECEAF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092261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BDCCBC-9BC6-445E-BF85-0A2AA204C24A}"/>
                </a:ext>
              </a:extLst>
            </p:cNvPr>
            <p:cNvGrpSpPr/>
            <p:nvPr/>
          </p:nvGrpSpPr>
          <p:grpSpPr>
            <a:xfrm>
              <a:off x="7268198" y="1524314"/>
              <a:ext cx="1749366" cy="340548"/>
              <a:chOff x="6901300" y="1524757"/>
              <a:chExt cx="1749366" cy="340548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DD86A5B-AAD2-45B6-9A0C-9F68138DF335}"/>
                  </a:ext>
                </a:extLst>
              </p:cNvPr>
              <p:cNvSpPr txBox="1"/>
              <p:nvPr/>
            </p:nvSpPr>
            <p:spPr>
              <a:xfrm>
                <a:off x="7271762" y="1563368"/>
                <a:ext cx="1378904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Machine Learning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E3D5D02-ECFF-45F5-B7B1-7C5146092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524757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25180A4-2910-45C2-8C33-8B9E429B645C}"/>
                </a:ext>
              </a:extLst>
            </p:cNvPr>
            <p:cNvGrpSpPr/>
            <p:nvPr/>
          </p:nvGrpSpPr>
          <p:grpSpPr>
            <a:xfrm>
              <a:off x="7268198" y="1955498"/>
              <a:ext cx="1435177" cy="340548"/>
              <a:chOff x="6901300" y="1979555"/>
              <a:chExt cx="1435177" cy="340548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1ABD53-4630-441A-8C49-E796ABEBF300}"/>
                  </a:ext>
                </a:extLst>
              </p:cNvPr>
              <p:cNvSpPr txBox="1"/>
              <p:nvPr/>
            </p:nvSpPr>
            <p:spPr>
              <a:xfrm>
                <a:off x="7271762" y="2018352"/>
                <a:ext cx="106471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Data Factory</a:t>
                </a:r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A1F734F-A278-4D84-A491-FEE5EBD9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979555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DDC2D4-A71E-4A52-9960-F37B080EF235}"/>
                </a:ext>
              </a:extLst>
            </p:cNvPr>
            <p:cNvGrpSpPr/>
            <p:nvPr/>
          </p:nvGrpSpPr>
          <p:grpSpPr>
            <a:xfrm>
              <a:off x="7268136" y="2383118"/>
              <a:ext cx="1327775" cy="340548"/>
              <a:chOff x="6901238" y="2411586"/>
              <a:chExt cx="1327775" cy="340548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5672C7-56F8-428D-877B-9A494E3EB44A}"/>
                  </a:ext>
                </a:extLst>
              </p:cNvPr>
              <p:cNvSpPr txBox="1"/>
              <p:nvPr/>
            </p:nvSpPr>
            <p:spPr>
              <a:xfrm>
                <a:off x="7271700" y="2454133"/>
                <a:ext cx="95731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Event Hubs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D06D5EB-0926-4282-945E-E0FADF9AE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2411586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43921BD-954E-4EE7-9187-C6F3DDD5F32E}"/>
                </a:ext>
              </a:extLst>
            </p:cNvPr>
            <p:cNvGrpSpPr/>
            <p:nvPr/>
          </p:nvGrpSpPr>
          <p:grpSpPr>
            <a:xfrm>
              <a:off x="7268136" y="2826579"/>
              <a:ext cx="1704482" cy="340548"/>
              <a:chOff x="6901238" y="2845870"/>
              <a:chExt cx="1704482" cy="340548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AE9AEA-020D-4DA4-A5C6-A3CD32B73224}"/>
                  </a:ext>
                </a:extLst>
              </p:cNvPr>
              <p:cNvSpPr txBox="1"/>
              <p:nvPr/>
            </p:nvSpPr>
            <p:spPr>
              <a:xfrm>
                <a:off x="7271700" y="2876326"/>
                <a:ext cx="133402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Stream Analytics</a:t>
                </a:r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4E050EC-75B5-4326-B95D-DBE3EE3BF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2845870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C3D2F9E-FF73-4422-815F-E60E7BAE74CB}"/>
                </a:ext>
              </a:extLst>
            </p:cNvPr>
            <p:cNvGrpSpPr/>
            <p:nvPr/>
          </p:nvGrpSpPr>
          <p:grpSpPr>
            <a:xfrm>
              <a:off x="7268136" y="3207612"/>
              <a:ext cx="1402507" cy="415498"/>
              <a:chOff x="6901238" y="3238830"/>
              <a:chExt cx="1402507" cy="415498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6ECCBD0-1656-4E43-90A4-8B39741FE118}"/>
                  </a:ext>
                </a:extLst>
              </p:cNvPr>
              <p:cNvSpPr txBox="1"/>
              <p:nvPr/>
            </p:nvSpPr>
            <p:spPr>
              <a:xfrm>
                <a:off x="7258266" y="3238830"/>
                <a:ext cx="1045479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Mobile</a:t>
                </a:r>
              </a:p>
              <a:p>
                <a:r>
                  <a:rPr lang="en-US" sz="1050" dirty="0"/>
                  <a:t>Engagement</a:t>
                </a:r>
              </a:p>
            </p:txBody>
          </p: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50008360-A1A7-4AC4-A55A-5D11A4342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3279824"/>
                <a:ext cx="340548" cy="340548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417D52-1CF2-47A3-842B-1C33A305B8F3}"/>
                </a:ext>
              </a:extLst>
            </p:cNvPr>
            <p:cNvSpPr txBox="1"/>
            <p:nvPr/>
          </p:nvSpPr>
          <p:spPr>
            <a:xfrm>
              <a:off x="7071134" y="708727"/>
              <a:ext cx="153920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Analytics &amp;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loT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B4A981-AB89-4740-A08B-599E776D08C5}"/>
              </a:ext>
            </a:extLst>
          </p:cNvPr>
          <p:cNvGrpSpPr/>
          <p:nvPr/>
        </p:nvGrpSpPr>
        <p:grpSpPr>
          <a:xfrm>
            <a:off x="7177546" y="3687344"/>
            <a:ext cx="1586541" cy="2811915"/>
            <a:chOff x="7177546" y="3687344"/>
            <a:chExt cx="1586541" cy="281191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1CFB85-F068-4E91-A4C2-163CE1353AA3}"/>
                </a:ext>
              </a:extLst>
            </p:cNvPr>
            <p:cNvGrpSpPr/>
            <p:nvPr/>
          </p:nvGrpSpPr>
          <p:grpSpPr>
            <a:xfrm>
              <a:off x="7248825" y="4077915"/>
              <a:ext cx="1515262" cy="346405"/>
              <a:chOff x="8633752" y="3978029"/>
              <a:chExt cx="1515262" cy="346405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8405003-8281-4B73-847E-562F878A038F}"/>
                  </a:ext>
                </a:extLst>
              </p:cNvPr>
              <p:cNvSpPr txBox="1"/>
              <p:nvPr/>
            </p:nvSpPr>
            <p:spPr>
              <a:xfrm>
                <a:off x="9005752" y="4035213"/>
                <a:ext cx="1143262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SQL Database</a:t>
                </a: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6B11C401-E861-4DA8-8339-2367377AB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752" y="3978029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5BD42CF-50B2-42A1-ADCB-575C47F96AEB}"/>
                </a:ext>
              </a:extLst>
            </p:cNvPr>
            <p:cNvGrpSpPr/>
            <p:nvPr/>
          </p:nvGrpSpPr>
          <p:grpSpPr>
            <a:xfrm>
              <a:off x="7259900" y="4505093"/>
              <a:ext cx="1380756" cy="331268"/>
              <a:chOff x="8644827" y="4406205"/>
              <a:chExt cx="1380756" cy="331268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251FF47-DA9C-443C-9228-4C06D1AF89FF}"/>
                  </a:ext>
                </a:extLst>
              </p:cNvPr>
              <p:cNvSpPr txBox="1"/>
              <p:nvPr/>
            </p:nvSpPr>
            <p:spPr>
              <a:xfrm>
                <a:off x="9005752" y="4483557"/>
                <a:ext cx="101983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 err="1"/>
                  <a:t>Redis</a:t>
                </a:r>
                <a:r>
                  <a:rPr lang="en-US" sz="1050" dirty="0"/>
                  <a:t> Cache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EB0A77CD-DDB9-404F-A073-DDD2C6170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4827" y="4406205"/>
                <a:ext cx="327984" cy="327984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0526036-8946-4D17-AC77-143056567518}"/>
                </a:ext>
              </a:extLst>
            </p:cNvPr>
            <p:cNvGrpSpPr/>
            <p:nvPr/>
          </p:nvGrpSpPr>
          <p:grpSpPr>
            <a:xfrm>
              <a:off x="7248825" y="4949000"/>
              <a:ext cx="1462363" cy="346405"/>
              <a:chOff x="8633752" y="4815960"/>
              <a:chExt cx="1462363" cy="346405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17DD509-CC2D-48E7-8109-509BB07DF4A4}"/>
                  </a:ext>
                </a:extLst>
              </p:cNvPr>
              <p:cNvSpPr txBox="1"/>
              <p:nvPr/>
            </p:nvSpPr>
            <p:spPr>
              <a:xfrm>
                <a:off x="9005752" y="4871503"/>
                <a:ext cx="109036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 err="1"/>
                  <a:t>DocumentDB</a:t>
                </a:r>
                <a:endParaRPr lang="en-US" sz="1050" dirty="0"/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5BD11655-166F-442D-BD1F-5A0E4A534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752" y="4815960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2E6F961-BACB-4A08-A0B3-A888AE4B84BA}"/>
                </a:ext>
              </a:extLst>
            </p:cNvPr>
            <p:cNvGrpSpPr/>
            <p:nvPr/>
          </p:nvGrpSpPr>
          <p:grpSpPr>
            <a:xfrm>
              <a:off x="7257881" y="5327253"/>
              <a:ext cx="1315550" cy="415498"/>
              <a:chOff x="8642808" y="5296123"/>
              <a:chExt cx="1315550" cy="415498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F5E8B15-BE04-42C8-AD78-AD878A3E9D99}"/>
                  </a:ext>
                </a:extLst>
              </p:cNvPr>
              <p:cNvSpPr txBox="1"/>
              <p:nvPr/>
            </p:nvSpPr>
            <p:spPr>
              <a:xfrm>
                <a:off x="9002647" y="5296123"/>
                <a:ext cx="95571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SQL Data</a:t>
                </a:r>
              </a:p>
              <a:p>
                <a:r>
                  <a:rPr lang="en-US" sz="1050" dirty="0"/>
                  <a:t>Warehouse</a:t>
                </a:r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385E2846-C66E-420D-A2F4-3CC1DD19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5337034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36E11BF-FF90-40D8-AA44-DBCB27541E68}"/>
                </a:ext>
              </a:extLst>
            </p:cNvPr>
            <p:cNvGrpSpPr/>
            <p:nvPr/>
          </p:nvGrpSpPr>
          <p:grpSpPr>
            <a:xfrm>
              <a:off x="7257881" y="5774599"/>
              <a:ext cx="1007773" cy="346405"/>
              <a:chOff x="8642808" y="5765210"/>
              <a:chExt cx="1007773" cy="34640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CBD2E24-8E9B-4E4C-9F38-6790D2243B19}"/>
                  </a:ext>
                </a:extLst>
              </p:cNvPr>
              <p:cNvSpPr txBox="1"/>
              <p:nvPr/>
            </p:nvSpPr>
            <p:spPr>
              <a:xfrm>
                <a:off x="9002647" y="5812602"/>
                <a:ext cx="647934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Search</a:t>
                </a: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36A4D2FA-B772-4419-9B68-126FEB370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5765210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43FAE1B-8FE0-45A5-BB72-FC38947F18A5}"/>
                </a:ext>
              </a:extLst>
            </p:cNvPr>
            <p:cNvGrpSpPr/>
            <p:nvPr/>
          </p:nvGrpSpPr>
          <p:grpSpPr>
            <a:xfrm>
              <a:off x="7257881" y="6152854"/>
              <a:ext cx="986934" cy="346405"/>
              <a:chOff x="8642808" y="6193386"/>
              <a:chExt cx="986934" cy="34640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D6E0B43-5C11-4E3E-B3A2-E0C1FCB4C1B9}"/>
                  </a:ext>
                </a:extLst>
              </p:cNvPr>
              <p:cNvSpPr txBox="1"/>
              <p:nvPr/>
            </p:nvSpPr>
            <p:spPr>
              <a:xfrm>
                <a:off x="9002647" y="6239630"/>
                <a:ext cx="62709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Tables</a:t>
                </a: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6973459D-EFAC-4C12-80CA-B12B605C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6193386"/>
                <a:ext cx="346405" cy="346405"/>
              </a:xfrm>
              <a:prstGeom prst="rect">
                <a:avLst/>
              </a:prstGeom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AD08183-AC8A-406F-AFAE-C8DE93616C0D}"/>
                </a:ext>
              </a:extLst>
            </p:cNvPr>
            <p:cNvSpPr txBox="1"/>
            <p:nvPr/>
          </p:nvSpPr>
          <p:spPr>
            <a:xfrm>
              <a:off x="7177546" y="3687344"/>
              <a:ext cx="60535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Data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ACCF3E9-2BDB-46B8-A171-07E7B221EF0C}"/>
              </a:ext>
            </a:extLst>
          </p:cNvPr>
          <p:cNvGrpSpPr/>
          <p:nvPr/>
        </p:nvGrpSpPr>
        <p:grpSpPr>
          <a:xfrm>
            <a:off x="3323917" y="4532107"/>
            <a:ext cx="1702878" cy="1144298"/>
            <a:chOff x="3342877" y="4945939"/>
            <a:chExt cx="1702878" cy="114429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9D6D8F5-0734-47E9-8218-B39F25940281}"/>
                </a:ext>
              </a:extLst>
            </p:cNvPr>
            <p:cNvSpPr txBox="1"/>
            <p:nvPr/>
          </p:nvSpPr>
          <p:spPr>
            <a:xfrm>
              <a:off x="3713339" y="5331540"/>
              <a:ext cx="119936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Media Services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387E03B-E54D-434C-AD60-8A4EE5DD1A7F}"/>
                </a:ext>
              </a:extLst>
            </p:cNvPr>
            <p:cNvSpPr txBox="1"/>
            <p:nvPr/>
          </p:nvSpPr>
          <p:spPr>
            <a:xfrm>
              <a:off x="3713339" y="5674739"/>
              <a:ext cx="1332416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Content Delivery</a:t>
              </a:r>
            </a:p>
            <a:p>
              <a:r>
                <a:rPr lang="en-US" sz="1050" dirty="0"/>
                <a:t>Network (CDN)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8736467E-2362-40DC-A4FD-D71A0632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877" y="5284043"/>
              <a:ext cx="340548" cy="340548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0A8A96A-4382-4F51-947F-BA6001C8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877" y="5714443"/>
              <a:ext cx="340548" cy="340548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67D691F-BFC0-4B61-A22C-6C41221E29E8}"/>
                </a:ext>
              </a:extLst>
            </p:cNvPr>
            <p:cNvSpPr txBox="1"/>
            <p:nvPr/>
          </p:nvSpPr>
          <p:spPr>
            <a:xfrm>
              <a:off x="3400786" y="4945939"/>
              <a:ext cx="137569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Media &amp; CDN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8BA4D09-5F3A-41BC-BD2B-188461AC123C}"/>
              </a:ext>
            </a:extLst>
          </p:cNvPr>
          <p:cNvSpPr txBox="1"/>
          <p:nvPr/>
        </p:nvSpPr>
        <p:spPr>
          <a:xfrm>
            <a:off x="9718063" y="167091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Security &amp;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Management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FFCC4B8-799C-4CE4-B684-16D23BAD34B8}"/>
              </a:ext>
            </a:extLst>
          </p:cNvPr>
          <p:cNvGrpSpPr/>
          <p:nvPr/>
        </p:nvGrpSpPr>
        <p:grpSpPr>
          <a:xfrm>
            <a:off x="9817898" y="1095179"/>
            <a:ext cx="1801451" cy="2842234"/>
            <a:chOff x="9817898" y="1095179"/>
            <a:chExt cx="1801451" cy="2842234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5356E51-6918-4988-936B-86E928D3AC3C}"/>
                </a:ext>
              </a:extLst>
            </p:cNvPr>
            <p:cNvSpPr txBox="1"/>
            <p:nvPr/>
          </p:nvSpPr>
          <p:spPr>
            <a:xfrm>
              <a:off x="10188406" y="1171618"/>
              <a:ext cx="590226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Portal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8D5543-5AFB-4F65-AE19-B810B19447FF}"/>
                </a:ext>
              </a:extLst>
            </p:cNvPr>
            <p:cNvSpPr txBox="1"/>
            <p:nvPr/>
          </p:nvSpPr>
          <p:spPr>
            <a:xfrm>
              <a:off x="10188406" y="1405925"/>
              <a:ext cx="82266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Active</a:t>
              </a:r>
            </a:p>
            <a:p>
              <a:r>
                <a:rPr lang="en-US" sz="1050" dirty="0"/>
                <a:t>Directory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CB643A5-15ED-4296-9B51-320790FB686F}"/>
                </a:ext>
              </a:extLst>
            </p:cNvPr>
            <p:cNvSpPr txBox="1"/>
            <p:nvPr/>
          </p:nvSpPr>
          <p:spPr>
            <a:xfrm>
              <a:off x="10188406" y="1879101"/>
              <a:ext cx="118974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Multi-Factor</a:t>
              </a:r>
              <a:br>
                <a:rPr lang="en-US" sz="1050"/>
              </a:br>
              <a:r>
                <a:rPr lang="en-US" sz="1050"/>
                <a:t>Authentication</a:t>
              </a:r>
              <a:endParaRPr lang="en-US" sz="105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18293A-F188-4303-A9AA-34B2CE83CCBC}"/>
                </a:ext>
              </a:extLst>
            </p:cNvPr>
            <p:cNvSpPr txBox="1"/>
            <p:nvPr/>
          </p:nvSpPr>
          <p:spPr>
            <a:xfrm>
              <a:off x="10188406" y="2375932"/>
              <a:ext cx="987771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Automation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CBDBE33-BB13-4E68-98DE-5581E4714957}"/>
                </a:ext>
              </a:extLst>
            </p:cNvPr>
            <p:cNvSpPr txBox="1"/>
            <p:nvPr/>
          </p:nvSpPr>
          <p:spPr>
            <a:xfrm>
              <a:off x="10171675" y="2777192"/>
              <a:ext cx="84029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Key Vault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2FA7429-7132-4E3C-B8C7-2E5055B0DFE1}"/>
                </a:ext>
              </a:extLst>
            </p:cNvPr>
            <p:cNvSpPr txBox="1"/>
            <p:nvPr/>
          </p:nvSpPr>
          <p:spPr>
            <a:xfrm>
              <a:off x="10165105" y="3153991"/>
              <a:ext cx="1454244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Store/Marketplace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DB778DB-1DE8-4920-9B74-526F3D00A29A}"/>
                </a:ext>
              </a:extLst>
            </p:cNvPr>
            <p:cNvSpPr txBox="1"/>
            <p:nvPr/>
          </p:nvSpPr>
          <p:spPr>
            <a:xfrm>
              <a:off x="10165105" y="3521915"/>
              <a:ext cx="138371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VM Image Gallery</a:t>
              </a:r>
            </a:p>
            <a:p>
              <a:r>
                <a:rPr lang="en-US" sz="1050" dirty="0"/>
                <a:t>&amp; VM Depot</a:t>
              </a: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D63E1FC-78CE-4CA5-B2E5-3C50A094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095179"/>
              <a:ext cx="315802" cy="31580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9ABD6AB9-FCB2-4177-8C99-94E0E516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480761"/>
              <a:ext cx="315802" cy="31580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FE7A579-7AC9-41CA-AFBA-E32A2D2E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928949"/>
              <a:ext cx="315802" cy="315802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9D37D725-DE8A-4855-8A55-DB13CB5D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03" y="2730875"/>
              <a:ext cx="315802" cy="31580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3F8297-5D28-44E6-B86B-F1D86CCC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03" y="3117277"/>
              <a:ext cx="315802" cy="31580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6206D4A-A9F9-435E-9172-4E29B24E0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2351298"/>
              <a:ext cx="315802" cy="31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3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3" y="545542"/>
            <a:ext cx="10735917" cy="55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60697"/>
              </p:ext>
            </p:extLst>
          </p:nvPr>
        </p:nvGraphicFramePr>
        <p:xfrm>
          <a:off x="915228" y="1371600"/>
          <a:ext cx="10361544" cy="4232511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720281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2827176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  <a:gridCol w="2892489">
                  <a:extLst>
                    <a:ext uri="{9D8B030D-6E8A-4147-A177-3AD203B41FA5}">
                      <a16:colId xmlns:a16="http://schemas.microsoft.com/office/drawing/2014/main" val="3096594215"/>
                    </a:ext>
                  </a:extLst>
                </a:gridCol>
                <a:gridCol w="2921598">
                  <a:extLst>
                    <a:ext uri="{9D8B030D-6E8A-4147-A177-3AD203B41FA5}">
                      <a16:colId xmlns:a16="http://schemas.microsoft.com/office/drawing/2014/main" val="3887119376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effectLst/>
                        </a:rPr>
                        <a:t>SLA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Downtime/week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Downtime/month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Downtime/year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1.68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7.2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3.65 days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10.1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43.2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8.76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99.95%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21.6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4.38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1.01 minutes</a:t>
                      </a:r>
                      <a:endParaRPr lang="en-US" sz="200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4.32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52.56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6 seconds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25.9 seconds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5.26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9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9" name="Oval 8"/>
          <p:cNvSpPr/>
          <p:nvPr/>
        </p:nvSpPr>
        <p:spPr>
          <a:xfrm>
            <a:off x="3479663" y="3471519"/>
            <a:ext cx="2751073" cy="274513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Availability</a:t>
            </a:r>
          </a:p>
        </p:txBody>
      </p:sp>
      <p:sp>
        <p:nvSpPr>
          <p:cNvPr id="10" name="Oval 9"/>
          <p:cNvSpPr/>
          <p:nvPr/>
        </p:nvSpPr>
        <p:spPr>
          <a:xfrm>
            <a:off x="4644267" y="1409700"/>
            <a:ext cx="2751073" cy="27451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Consistency</a:t>
            </a:r>
          </a:p>
        </p:txBody>
      </p:sp>
      <p:sp>
        <p:nvSpPr>
          <p:cNvPr id="11" name="Oval 10"/>
          <p:cNvSpPr/>
          <p:nvPr/>
        </p:nvSpPr>
        <p:spPr>
          <a:xfrm>
            <a:off x="5808870" y="3471519"/>
            <a:ext cx="2751073" cy="274513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Partition </a:t>
            </a:r>
          </a:p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Tolerance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8572643" y="2468278"/>
            <a:ext cx="80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CP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8705083" y="5874380"/>
            <a:ext cx="7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AP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42499" y="3484219"/>
            <a:ext cx="1182007" cy="683313"/>
          </a:xfrm>
          <a:custGeom>
            <a:avLst/>
            <a:gdLst>
              <a:gd name="connsiteX0" fmla="*/ 22897 w 1210399"/>
              <a:gd name="connsiteY0" fmla="*/ 0 h 683313"/>
              <a:gd name="connsiteX1" fmla="*/ 1163514 w 1210399"/>
              <a:gd name="connsiteY1" fmla="*/ 605152 h 683313"/>
              <a:gd name="connsiteX2" fmla="*/ 1210399 w 1210399"/>
              <a:gd name="connsiteY2" fmla="*/ 682160 h 683313"/>
              <a:gd name="connsiteX3" fmla="*/ 1187501 w 1210399"/>
              <a:gd name="connsiteY3" fmla="*/ 683313 h 683313"/>
              <a:gd name="connsiteX4" fmla="*/ 46884 w 1210399"/>
              <a:gd name="connsiteY4" fmla="*/ 78162 h 683313"/>
              <a:gd name="connsiteX5" fmla="*/ 0 w 1210399"/>
              <a:gd name="connsiteY5" fmla="*/ 1154 h 68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399" h="683313">
                <a:moveTo>
                  <a:pt x="22897" y="0"/>
                </a:moveTo>
                <a:cubicBezTo>
                  <a:pt x="497702" y="0"/>
                  <a:pt x="916320" y="240047"/>
                  <a:pt x="1163514" y="605152"/>
                </a:cubicBezTo>
                <a:lnTo>
                  <a:pt x="1210399" y="682160"/>
                </a:lnTo>
                <a:lnTo>
                  <a:pt x="1187501" y="683313"/>
                </a:lnTo>
                <a:cubicBezTo>
                  <a:pt x="712696" y="683313"/>
                  <a:pt x="294078" y="443267"/>
                  <a:pt x="46884" y="78162"/>
                </a:cubicBezTo>
                <a:lnTo>
                  <a:pt x="0" y="1154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6010171" y="3484219"/>
            <a:ext cx="1182007" cy="683313"/>
          </a:xfrm>
          <a:custGeom>
            <a:avLst/>
            <a:gdLst>
              <a:gd name="connsiteX0" fmla="*/ 22897 w 1210399"/>
              <a:gd name="connsiteY0" fmla="*/ 0 h 683313"/>
              <a:gd name="connsiteX1" fmla="*/ 1163514 w 1210399"/>
              <a:gd name="connsiteY1" fmla="*/ 605152 h 683313"/>
              <a:gd name="connsiteX2" fmla="*/ 1210399 w 1210399"/>
              <a:gd name="connsiteY2" fmla="*/ 682160 h 683313"/>
              <a:gd name="connsiteX3" fmla="*/ 1187501 w 1210399"/>
              <a:gd name="connsiteY3" fmla="*/ 683313 h 683313"/>
              <a:gd name="connsiteX4" fmla="*/ 46884 w 1210399"/>
              <a:gd name="connsiteY4" fmla="*/ 78162 h 683313"/>
              <a:gd name="connsiteX5" fmla="*/ 0 w 1210399"/>
              <a:gd name="connsiteY5" fmla="*/ 1154 h 68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399" h="683313">
                <a:moveTo>
                  <a:pt x="22897" y="0"/>
                </a:moveTo>
                <a:cubicBezTo>
                  <a:pt x="497702" y="0"/>
                  <a:pt x="916320" y="240047"/>
                  <a:pt x="1163514" y="605152"/>
                </a:cubicBezTo>
                <a:lnTo>
                  <a:pt x="1210399" y="682160"/>
                </a:lnTo>
                <a:lnTo>
                  <a:pt x="1187501" y="683313"/>
                </a:lnTo>
                <a:cubicBezTo>
                  <a:pt x="712696" y="683313"/>
                  <a:pt x="294078" y="443267"/>
                  <a:pt x="46884" y="78162"/>
                </a:cubicBezTo>
                <a:lnTo>
                  <a:pt x="0" y="1154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4"/>
          <p:cNvSpPr/>
          <p:nvPr/>
        </p:nvSpPr>
        <p:spPr>
          <a:xfrm flipH="1">
            <a:off x="7198812" y="2969461"/>
            <a:ext cx="2081672" cy="527458"/>
          </a:xfrm>
          <a:custGeom>
            <a:avLst/>
            <a:gdLst>
              <a:gd name="connsiteX0" fmla="*/ 0 w 1624472"/>
              <a:gd name="connsiteY0" fmla="*/ 0 h 1109319"/>
              <a:gd name="connsiteX1" fmla="*/ 1624472 w 1624472"/>
              <a:gd name="connsiteY1" fmla="*/ 0 h 1109319"/>
              <a:gd name="connsiteX2" fmla="*/ 1624472 w 1624472"/>
              <a:gd name="connsiteY2" fmla="*/ 1109319 h 1109319"/>
              <a:gd name="connsiteX3" fmla="*/ 0 w 1624472"/>
              <a:gd name="connsiteY3" fmla="*/ 1109319 h 1109319"/>
              <a:gd name="connsiteX4" fmla="*/ 0 w 1624472"/>
              <a:gd name="connsiteY4" fmla="*/ 0 h 1109319"/>
              <a:gd name="connsiteX0" fmla="*/ 0 w 1624472"/>
              <a:gd name="connsiteY0" fmla="*/ 1109319 h 1200759"/>
              <a:gd name="connsiteX1" fmla="*/ 0 w 1624472"/>
              <a:gd name="connsiteY1" fmla="*/ 0 h 1200759"/>
              <a:gd name="connsiteX2" fmla="*/ 1624472 w 1624472"/>
              <a:gd name="connsiteY2" fmla="*/ 0 h 1200759"/>
              <a:gd name="connsiteX3" fmla="*/ 1624472 w 1624472"/>
              <a:gd name="connsiteY3" fmla="*/ 1109319 h 1200759"/>
              <a:gd name="connsiteX4" fmla="*/ 91440 w 1624472"/>
              <a:gd name="connsiteY4" fmla="*/ 1200759 h 1200759"/>
              <a:gd name="connsiteX0" fmla="*/ 0 w 1624472"/>
              <a:gd name="connsiteY0" fmla="*/ 1109319 h 1109319"/>
              <a:gd name="connsiteX1" fmla="*/ 0 w 1624472"/>
              <a:gd name="connsiteY1" fmla="*/ 0 h 1109319"/>
              <a:gd name="connsiteX2" fmla="*/ 1624472 w 1624472"/>
              <a:gd name="connsiteY2" fmla="*/ 0 h 1109319"/>
              <a:gd name="connsiteX3" fmla="*/ 1624472 w 1624472"/>
              <a:gd name="connsiteY3" fmla="*/ 1109319 h 1109319"/>
              <a:gd name="connsiteX0" fmla="*/ 0 w 1624472"/>
              <a:gd name="connsiteY0" fmla="*/ 0 h 1109319"/>
              <a:gd name="connsiteX1" fmla="*/ 1624472 w 1624472"/>
              <a:gd name="connsiteY1" fmla="*/ 0 h 1109319"/>
              <a:gd name="connsiteX2" fmla="*/ 1624472 w 1624472"/>
              <a:gd name="connsiteY2" fmla="*/ 1109319 h 1109319"/>
              <a:gd name="connsiteX0" fmla="*/ 0 w 2081672"/>
              <a:gd name="connsiteY0" fmla="*/ 0 h 1134719"/>
              <a:gd name="connsiteX1" fmla="*/ 1624472 w 2081672"/>
              <a:gd name="connsiteY1" fmla="*/ 0 h 1134719"/>
              <a:gd name="connsiteX2" fmla="*/ 2081672 w 2081672"/>
              <a:gd name="connsiteY2" fmla="*/ 1134719 h 113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1672" h="1134719">
                <a:moveTo>
                  <a:pt x="0" y="0"/>
                </a:moveTo>
                <a:lnTo>
                  <a:pt x="1624472" y="0"/>
                </a:lnTo>
                <a:lnTo>
                  <a:pt x="2081672" y="1134719"/>
                </a:lnTo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808870" y="4116067"/>
            <a:ext cx="421867" cy="1456033"/>
          </a:xfrm>
          <a:custGeom>
            <a:avLst/>
            <a:gdLst>
              <a:gd name="connsiteX0" fmla="*/ 210934 w 421867"/>
              <a:gd name="connsiteY0" fmla="*/ 0 h 1456033"/>
              <a:gd name="connsiteX1" fmla="*/ 255847 w 421867"/>
              <a:gd name="connsiteY1" fmla="*/ 73770 h 1456033"/>
              <a:gd name="connsiteX2" fmla="*/ 421867 w 421867"/>
              <a:gd name="connsiteY2" fmla="*/ 728016 h 1456033"/>
              <a:gd name="connsiteX3" fmla="*/ 255847 w 421867"/>
              <a:gd name="connsiteY3" fmla="*/ 1382263 h 1456033"/>
              <a:gd name="connsiteX4" fmla="*/ 210934 w 421867"/>
              <a:gd name="connsiteY4" fmla="*/ 1456033 h 1456033"/>
              <a:gd name="connsiteX5" fmla="*/ 166020 w 421867"/>
              <a:gd name="connsiteY5" fmla="*/ 1382263 h 1456033"/>
              <a:gd name="connsiteX6" fmla="*/ 0 w 421867"/>
              <a:gd name="connsiteY6" fmla="*/ 728016 h 1456033"/>
              <a:gd name="connsiteX7" fmla="*/ 166020 w 421867"/>
              <a:gd name="connsiteY7" fmla="*/ 73770 h 145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67" h="1456033">
                <a:moveTo>
                  <a:pt x="210934" y="0"/>
                </a:moveTo>
                <a:lnTo>
                  <a:pt x="255847" y="73770"/>
                </a:lnTo>
                <a:cubicBezTo>
                  <a:pt x="361726" y="268253"/>
                  <a:pt x="421867" y="491127"/>
                  <a:pt x="421867" y="728016"/>
                </a:cubicBezTo>
                <a:cubicBezTo>
                  <a:pt x="421867" y="964906"/>
                  <a:pt x="361726" y="1187779"/>
                  <a:pt x="255847" y="1382263"/>
                </a:cubicBezTo>
                <a:lnTo>
                  <a:pt x="210934" y="1456033"/>
                </a:lnTo>
                <a:lnTo>
                  <a:pt x="166020" y="1382263"/>
                </a:lnTo>
                <a:cubicBezTo>
                  <a:pt x="60142" y="1187779"/>
                  <a:pt x="0" y="964906"/>
                  <a:pt x="0" y="728016"/>
                </a:cubicBezTo>
                <a:cubicBezTo>
                  <a:pt x="0" y="491127"/>
                  <a:pt x="60142" y="268253"/>
                  <a:pt x="166020" y="73770"/>
                </a:cubicBezTo>
                <a:close/>
              </a:path>
            </a:pathLst>
          </a:custGeom>
          <a:solidFill>
            <a:schemeClr val="accent5"/>
          </a:solidFill>
          <a:ln w="254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82880" rIns="182880" bIns="182880"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4"/>
          <p:cNvSpPr/>
          <p:nvPr/>
        </p:nvSpPr>
        <p:spPr>
          <a:xfrm flipH="1" flipV="1">
            <a:off x="6010170" y="5611706"/>
            <a:ext cx="3270313" cy="763694"/>
          </a:xfrm>
          <a:custGeom>
            <a:avLst/>
            <a:gdLst>
              <a:gd name="connsiteX0" fmla="*/ 0 w 1624472"/>
              <a:gd name="connsiteY0" fmla="*/ 0 h 1109319"/>
              <a:gd name="connsiteX1" fmla="*/ 1624472 w 1624472"/>
              <a:gd name="connsiteY1" fmla="*/ 0 h 1109319"/>
              <a:gd name="connsiteX2" fmla="*/ 1624472 w 1624472"/>
              <a:gd name="connsiteY2" fmla="*/ 1109319 h 1109319"/>
              <a:gd name="connsiteX3" fmla="*/ 0 w 1624472"/>
              <a:gd name="connsiteY3" fmla="*/ 1109319 h 1109319"/>
              <a:gd name="connsiteX4" fmla="*/ 0 w 1624472"/>
              <a:gd name="connsiteY4" fmla="*/ 0 h 1109319"/>
              <a:gd name="connsiteX0" fmla="*/ 0 w 1624472"/>
              <a:gd name="connsiteY0" fmla="*/ 1109319 h 1200759"/>
              <a:gd name="connsiteX1" fmla="*/ 0 w 1624472"/>
              <a:gd name="connsiteY1" fmla="*/ 0 h 1200759"/>
              <a:gd name="connsiteX2" fmla="*/ 1624472 w 1624472"/>
              <a:gd name="connsiteY2" fmla="*/ 0 h 1200759"/>
              <a:gd name="connsiteX3" fmla="*/ 1624472 w 1624472"/>
              <a:gd name="connsiteY3" fmla="*/ 1109319 h 1200759"/>
              <a:gd name="connsiteX4" fmla="*/ 91440 w 1624472"/>
              <a:gd name="connsiteY4" fmla="*/ 1200759 h 1200759"/>
              <a:gd name="connsiteX0" fmla="*/ 0 w 1624472"/>
              <a:gd name="connsiteY0" fmla="*/ 1109319 h 1109319"/>
              <a:gd name="connsiteX1" fmla="*/ 0 w 1624472"/>
              <a:gd name="connsiteY1" fmla="*/ 0 h 1109319"/>
              <a:gd name="connsiteX2" fmla="*/ 1624472 w 1624472"/>
              <a:gd name="connsiteY2" fmla="*/ 0 h 1109319"/>
              <a:gd name="connsiteX3" fmla="*/ 1624472 w 1624472"/>
              <a:gd name="connsiteY3" fmla="*/ 1109319 h 1109319"/>
              <a:gd name="connsiteX0" fmla="*/ 0 w 1624472"/>
              <a:gd name="connsiteY0" fmla="*/ 0 h 1109319"/>
              <a:gd name="connsiteX1" fmla="*/ 1624472 w 1624472"/>
              <a:gd name="connsiteY1" fmla="*/ 0 h 1109319"/>
              <a:gd name="connsiteX2" fmla="*/ 1624472 w 1624472"/>
              <a:gd name="connsiteY2" fmla="*/ 1109319 h 1109319"/>
              <a:gd name="connsiteX0" fmla="*/ 0 w 2081672"/>
              <a:gd name="connsiteY0" fmla="*/ 0 h 1134719"/>
              <a:gd name="connsiteX1" fmla="*/ 1624472 w 2081672"/>
              <a:gd name="connsiteY1" fmla="*/ 0 h 1134719"/>
              <a:gd name="connsiteX2" fmla="*/ 2081672 w 2081672"/>
              <a:gd name="connsiteY2" fmla="*/ 1134719 h 1134719"/>
              <a:gd name="connsiteX0" fmla="*/ 0 w 2081672"/>
              <a:gd name="connsiteY0" fmla="*/ 0 h 1134719"/>
              <a:gd name="connsiteX1" fmla="*/ 1794237 w 2081672"/>
              <a:gd name="connsiteY1" fmla="*/ 0 h 1134719"/>
              <a:gd name="connsiteX2" fmla="*/ 2081672 w 2081672"/>
              <a:gd name="connsiteY2" fmla="*/ 1134719 h 113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1672" h="1134719">
                <a:moveTo>
                  <a:pt x="0" y="0"/>
                </a:moveTo>
                <a:lnTo>
                  <a:pt x="1794237" y="0"/>
                </a:lnTo>
                <a:lnTo>
                  <a:pt x="2081672" y="1134719"/>
                </a:lnTo>
              </a:path>
            </a:pathLst>
          </a:cu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4" grpId="0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D2B491-4D10-4CFA-8B2E-D6912E1B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438400"/>
            <a:ext cx="56197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80D341-B442-45B7-9FB9-4676B3CAC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28151"/>
            <a:ext cx="5312019" cy="47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67406</TotalTime>
  <Words>475</Words>
  <Application>Microsoft Office PowerPoint</Application>
  <PresentationFormat>Widescreen</PresentationFormat>
  <Paragraphs>329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Consolas</vt:lpstr>
      <vt:lpstr>Gotham Book</vt:lpstr>
      <vt:lpstr>Gotham Light</vt:lpstr>
      <vt:lpstr>Gotham Rounded Light</vt:lpstr>
      <vt:lpstr>Myriad Pro</vt:lpstr>
      <vt:lpstr>Myriad Pro Light</vt:lpstr>
      <vt:lpstr>Segoe UI</vt:lpstr>
      <vt:lpstr>segoe-ui_semibold</vt:lpstr>
      <vt:lpstr>Tekton Pro</vt:lpstr>
      <vt:lpstr>Verdana</vt:lpstr>
      <vt:lpstr>Wingdings</vt:lpstr>
      <vt:lpstr>1_SapphireTemplate</vt:lpstr>
      <vt:lpstr>Resilient Applications in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 Theorem</vt:lpstr>
      <vt:lpstr>When Disaster Strikes</vt:lpstr>
      <vt:lpstr>When Disaster Strikes</vt:lpstr>
      <vt:lpstr>When Disaster Strikes</vt:lpstr>
      <vt:lpstr>When Disaster Strikes</vt:lpstr>
      <vt:lpstr>Load Balancing</vt:lpstr>
      <vt:lpstr>Resiliency in SDKs</vt:lpstr>
      <vt:lpstr>Retry Logic</vt:lpstr>
      <vt:lpstr>Retry Logic</vt:lpstr>
      <vt:lpstr>Retry Logic</vt:lpstr>
      <vt:lpstr>Application Patterns</vt:lpstr>
      <vt:lpstr>CQRS</vt:lpstr>
      <vt:lpstr>CQRS</vt:lpstr>
      <vt:lpstr>Event Sourcing</vt:lpstr>
      <vt:lpstr>Compensating Transactions</vt:lpstr>
      <vt:lpstr>Partitioning</vt:lpstr>
      <vt:lpstr>Partitioning</vt:lpstr>
      <vt:lpstr>Azure SQL Sharding</vt:lpstr>
      <vt:lpstr>Lookup Partitions</vt:lpstr>
      <vt:lpstr>Range Partitions</vt:lpstr>
      <vt:lpstr>Hash Partitions</vt:lpstr>
      <vt:lpstr>Index Table</vt:lpstr>
      <vt:lpstr>Materialized View</vt:lpstr>
      <vt:lpstr>Bulkhead</vt:lpstr>
      <vt:lpstr>Cache Aside</vt:lpstr>
      <vt:lpstr>Automation &amp; Deployment</vt:lpstr>
      <vt:lpstr>Testing</vt:lpstr>
      <vt:lpstr>Monitoring</vt:lpstr>
      <vt:lpstr>PowerPoint Presentation</vt:lpstr>
      <vt:lpstr>The End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2148</cp:revision>
  <dcterms:created xsi:type="dcterms:W3CDTF">2007-12-27T20:50:38Z</dcterms:created>
  <dcterms:modified xsi:type="dcterms:W3CDTF">2017-10-17T18:33:38Z</dcterms:modified>
</cp:coreProperties>
</file>